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3_60485F31.xml" ContentType="application/vnd.ms-powerpoint.comments+xml"/>
  <Override PartName="/ppt/comments/modernComment_101_B376832A.xml" ContentType="application/vnd.ms-powerpoint.comments+xml"/>
  <Override PartName="/ppt/comments/modernComment_10C_670F60FE.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300" r:id="rId5"/>
    <p:sldId id="308" r:id="rId6"/>
    <p:sldId id="304" r:id="rId7"/>
    <p:sldId id="302" r:id="rId8"/>
    <p:sldId id="305" r:id="rId9"/>
    <p:sldId id="293" r:id="rId10"/>
    <p:sldId id="307" r:id="rId11"/>
    <p:sldId id="295" r:id="rId12"/>
    <p:sldId id="296" r:id="rId13"/>
    <p:sldId id="297" r:id="rId14"/>
    <p:sldId id="294" r:id="rId15"/>
    <p:sldId id="306" r:id="rId16"/>
    <p:sldId id="298" r:id="rId17"/>
    <p:sldId id="288" r:id="rId18"/>
    <p:sldId id="301" r:id="rId19"/>
    <p:sldId id="299" r:id="rId20"/>
    <p:sldId id="287" r:id="rId21"/>
    <p:sldId id="289" r:id="rId22"/>
    <p:sldId id="285" r:id="rId23"/>
    <p:sldId id="275" r:id="rId24"/>
    <p:sldId id="278" r:id="rId25"/>
    <p:sldId id="279" r:id="rId26"/>
    <p:sldId id="277" r:id="rId27"/>
    <p:sldId id="284" r:id="rId28"/>
    <p:sldId id="276" r:id="rId29"/>
    <p:sldId id="282" r:id="rId30"/>
    <p:sldId id="281" r:id="rId31"/>
    <p:sldId id="283" r:id="rId32"/>
    <p:sldId id="256" r:id="rId33"/>
    <p:sldId id="266" r:id="rId34"/>
    <p:sldId id="257" r:id="rId35"/>
    <p:sldId id="268" r:id="rId36"/>
    <p:sldId id="274"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159F01-9489-2F66-C0D5-D4537FBCDB90}" name="Valeriia Afonina (s)" initials="VA(" userId="S::valeriia.afonina@students.fhnw.ch::65baee6f-c6d6-477f-8bf2-c8917d4aea9d" providerId="AD"/>
  <p188:author id="{7AE45429-FC13-9BB6-749D-C5BF8FE7AA44}" name="Lavina Luke (s)" initials="LL(" userId="Lavina Luke (s)" providerId="None"/>
  <p188:author id="{91259E86-9036-B14C-076E-A463E86AE646}" name="Marcel Winkelmann (s)" initials="MW(" userId="S::marcel.winkelmann@students.fhnw.ch::f6d966a2-191e-4b51-8a4c-b25055e645e9" providerId="AD"/>
  <p188:author id="{3AE8C5CB-B2A7-EF1B-46C1-D6445B047E62}" name="Miriam Mei Yi Dall Agnolo (s)" initials="MMYDA(" userId="S::miriammeiyi.dallagnolo@students.fhnw.ch::30ee184c-d588-4dfa-8b2c-d5a36ab80cb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A2D90"/>
    <a:srgbClr val="AE87D4"/>
    <a:srgbClr val="F8C120"/>
    <a:srgbClr val="EFBA1F"/>
    <a:srgbClr val="FFE740"/>
    <a:srgbClr val="C9A2C9"/>
    <a:srgbClr val="A57BCC"/>
    <a:srgbClr val="BB95E1"/>
    <a:srgbClr val="75B0C2"/>
    <a:srgbClr val="80B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55" autoAdjust="0"/>
  </p:normalViewPr>
  <p:slideViewPr>
    <p:cSldViewPr snapToGrid="0">
      <p:cViewPr varScale="1">
        <p:scale>
          <a:sx n="74" d="100"/>
          <a:sy n="74" d="100"/>
        </p:scale>
        <p:origin x="18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sata, Sabrina [SYNEU]" userId="79f72585-29d1-4ccb-b419-48dd12dd8f19" providerId="ADAL" clId="{780D562E-E73A-419F-921C-46F11E124E4C}"/>
    <pc:docChg chg="undo custSel addSld modSld modMainMaster">
      <pc:chgData name="Cassata, Sabrina [SYNEU]" userId="79f72585-29d1-4ccb-b419-48dd12dd8f19" providerId="ADAL" clId="{780D562E-E73A-419F-921C-46F11E124E4C}" dt="2023-05-31T17:01:30.840" v="1300" actId="20577"/>
      <pc:docMkLst>
        <pc:docMk/>
      </pc:docMkLst>
      <pc:sldChg chg="addSp delSp modSp mod delAnim modAnim">
        <pc:chgData name="Cassata, Sabrina [SYNEU]" userId="79f72585-29d1-4ccb-b419-48dd12dd8f19" providerId="ADAL" clId="{780D562E-E73A-419F-921C-46F11E124E4C}" dt="2023-05-22T19:30:53.197" v="1233" actId="120"/>
        <pc:sldMkLst>
          <pc:docMk/>
          <pc:sldMk cId="2527919619" sldId="293"/>
        </pc:sldMkLst>
        <pc:spChg chg="add del mod">
          <ac:chgData name="Cassata, Sabrina [SYNEU]" userId="79f72585-29d1-4ccb-b419-48dd12dd8f19" providerId="ADAL" clId="{780D562E-E73A-419F-921C-46F11E124E4C}" dt="2023-05-22T19:10:51.502" v="373" actId="478"/>
          <ac:spMkLst>
            <pc:docMk/>
            <pc:sldMk cId="2527919619" sldId="293"/>
            <ac:spMk id="4" creationId="{C9E4B683-53C3-C9AA-8B00-B2C32F66ED0A}"/>
          </ac:spMkLst>
        </pc:spChg>
        <pc:spChg chg="add mod">
          <ac:chgData name="Cassata, Sabrina [SYNEU]" userId="79f72585-29d1-4ccb-b419-48dd12dd8f19" providerId="ADAL" clId="{780D562E-E73A-419F-921C-46F11E124E4C}" dt="2023-05-22T19:30:53.197" v="1233" actId="120"/>
          <ac:spMkLst>
            <pc:docMk/>
            <pc:sldMk cId="2527919619" sldId="293"/>
            <ac:spMk id="5" creationId="{7E3B42EF-990B-7C40-96EB-BE3284A444A6}"/>
          </ac:spMkLst>
        </pc:spChg>
        <pc:spChg chg="mod">
          <ac:chgData name="Cassata, Sabrina [SYNEU]" userId="79f72585-29d1-4ccb-b419-48dd12dd8f19" providerId="ADAL" clId="{780D562E-E73A-419F-921C-46F11E124E4C}" dt="2023-05-22T19:30:45.865" v="1232" actId="113"/>
          <ac:spMkLst>
            <pc:docMk/>
            <pc:sldMk cId="2527919619" sldId="293"/>
            <ac:spMk id="6" creationId="{E749B92A-E9A8-A8D0-B173-C820BD1EAD47}"/>
          </ac:spMkLst>
        </pc:spChg>
        <pc:spChg chg="mod">
          <ac:chgData name="Cassata, Sabrina [SYNEU]" userId="79f72585-29d1-4ccb-b419-48dd12dd8f19" providerId="ADAL" clId="{780D562E-E73A-419F-921C-46F11E124E4C}" dt="2023-05-22T19:30:53.197" v="1233" actId="120"/>
          <ac:spMkLst>
            <pc:docMk/>
            <pc:sldMk cId="2527919619" sldId="293"/>
            <ac:spMk id="7" creationId="{A5D75077-1981-6B1A-95D1-73C6F2A14572}"/>
          </ac:spMkLst>
        </pc:spChg>
        <pc:spChg chg="mod">
          <ac:chgData name="Cassata, Sabrina [SYNEU]" userId="79f72585-29d1-4ccb-b419-48dd12dd8f19" providerId="ADAL" clId="{780D562E-E73A-419F-921C-46F11E124E4C}" dt="2023-05-22T19:30:53.197" v="1233" actId="120"/>
          <ac:spMkLst>
            <pc:docMk/>
            <pc:sldMk cId="2527919619" sldId="293"/>
            <ac:spMk id="8" creationId="{E23221A7-AAA2-A24B-263F-BB5CFEE7D603}"/>
          </ac:spMkLst>
        </pc:spChg>
        <pc:spChg chg="add mod">
          <ac:chgData name="Cassata, Sabrina [SYNEU]" userId="79f72585-29d1-4ccb-b419-48dd12dd8f19" providerId="ADAL" clId="{780D562E-E73A-419F-921C-46F11E124E4C}" dt="2023-05-22T19:30:53.197" v="1233" actId="120"/>
          <ac:spMkLst>
            <pc:docMk/>
            <pc:sldMk cId="2527919619" sldId="293"/>
            <ac:spMk id="9" creationId="{2CDB5102-CD7D-9CAB-C179-A2B220EEEEE3}"/>
          </ac:spMkLst>
        </pc:spChg>
        <pc:spChg chg="add mod">
          <ac:chgData name="Cassata, Sabrina [SYNEU]" userId="79f72585-29d1-4ccb-b419-48dd12dd8f19" providerId="ADAL" clId="{780D562E-E73A-419F-921C-46F11E124E4C}" dt="2023-05-22T19:30:53.197" v="1233" actId="120"/>
          <ac:spMkLst>
            <pc:docMk/>
            <pc:sldMk cId="2527919619" sldId="293"/>
            <ac:spMk id="10" creationId="{B6AA9AAC-F01B-504F-DB14-731C38FDC683}"/>
          </ac:spMkLst>
        </pc:spChg>
        <pc:spChg chg="add mod">
          <ac:chgData name="Cassata, Sabrina [SYNEU]" userId="79f72585-29d1-4ccb-b419-48dd12dd8f19" providerId="ADAL" clId="{780D562E-E73A-419F-921C-46F11E124E4C}" dt="2023-05-22T19:30:53.197" v="1233" actId="120"/>
          <ac:spMkLst>
            <pc:docMk/>
            <pc:sldMk cId="2527919619" sldId="293"/>
            <ac:spMk id="12" creationId="{7FB1EE9A-4239-C344-548C-32FC6498DFEA}"/>
          </ac:spMkLst>
        </pc:spChg>
      </pc:sldChg>
      <pc:sldChg chg="modSp">
        <pc:chgData name="Cassata, Sabrina [SYNEU]" userId="79f72585-29d1-4ccb-b419-48dd12dd8f19" providerId="ADAL" clId="{780D562E-E73A-419F-921C-46F11E124E4C}" dt="2023-05-22T19:20:39.130" v="769" actId="20577"/>
        <pc:sldMkLst>
          <pc:docMk/>
          <pc:sldMk cId="3849292288" sldId="297"/>
        </pc:sldMkLst>
        <pc:spChg chg="mod">
          <ac:chgData name="Cassata, Sabrina [SYNEU]" userId="79f72585-29d1-4ccb-b419-48dd12dd8f19" providerId="ADAL" clId="{780D562E-E73A-419F-921C-46F11E124E4C}" dt="2023-05-22T19:20:39.130" v="769" actId="20577"/>
          <ac:spMkLst>
            <pc:docMk/>
            <pc:sldMk cId="3849292288" sldId="297"/>
            <ac:spMk id="10" creationId="{949B6A18-D127-D81B-6E42-FED4734DEE1C}"/>
          </ac:spMkLst>
        </pc:spChg>
      </pc:sldChg>
      <pc:sldChg chg="addSp delSp modSp mod addAnim delAnim">
        <pc:chgData name="Cassata, Sabrina [SYNEU]" userId="79f72585-29d1-4ccb-b419-48dd12dd8f19" providerId="ADAL" clId="{780D562E-E73A-419F-921C-46F11E124E4C}" dt="2023-05-22T19:30:24.863" v="1227" actId="113"/>
        <pc:sldMkLst>
          <pc:docMk/>
          <pc:sldMk cId="125846649" sldId="300"/>
        </pc:sldMkLst>
        <pc:spChg chg="add del mod">
          <ac:chgData name="Cassata, Sabrina [SYNEU]" userId="79f72585-29d1-4ccb-b419-48dd12dd8f19" providerId="ADAL" clId="{780D562E-E73A-419F-921C-46F11E124E4C}" dt="2023-05-22T19:30:24.863" v="1227" actId="113"/>
          <ac:spMkLst>
            <pc:docMk/>
            <pc:sldMk cId="125846649" sldId="300"/>
            <ac:spMk id="20" creationId="{6269CA2F-39C5-05E3-88C1-CBCCF9973F9F}"/>
          </ac:spMkLst>
        </pc:spChg>
        <pc:picChg chg="add mod">
          <ac:chgData name="Cassata, Sabrina [SYNEU]" userId="79f72585-29d1-4ccb-b419-48dd12dd8f19" providerId="ADAL" clId="{780D562E-E73A-419F-921C-46F11E124E4C}" dt="2023-05-21T18:02:25.515" v="84" actId="1076"/>
          <ac:picMkLst>
            <pc:docMk/>
            <pc:sldMk cId="125846649" sldId="300"/>
            <ac:picMk id="3" creationId="{4A158CF8-C26F-AE2E-BBE4-12A485CB0AF6}"/>
          </ac:picMkLst>
        </pc:picChg>
        <pc:picChg chg="add mod">
          <ac:chgData name="Cassata, Sabrina [SYNEU]" userId="79f72585-29d1-4ccb-b419-48dd12dd8f19" providerId="ADAL" clId="{780D562E-E73A-419F-921C-46F11E124E4C}" dt="2023-05-21T18:02:25.515" v="84" actId="1076"/>
          <ac:picMkLst>
            <pc:docMk/>
            <pc:sldMk cId="125846649" sldId="300"/>
            <ac:picMk id="4" creationId="{ED8FA1C5-9B42-C79B-6110-C616B2D371D2}"/>
          </ac:picMkLst>
        </pc:picChg>
        <pc:picChg chg="add del mod">
          <ac:chgData name="Cassata, Sabrina [SYNEU]" userId="79f72585-29d1-4ccb-b419-48dd12dd8f19" providerId="ADAL" clId="{780D562E-E73A-419F-921C-46F11E124E4C}" dt="2023-05-22T19:08:00.853" v="273" actId="478"/>
          <ac:picMkLst>
            <pc:docMk/>
            <pc:sldMk cId="125846649" sldId="300"/>
            <ac:picMk id="6" creationId="{116AEA2E-7569-DFA5-85AD-39359FCCC194}"/>
          </ac:picMkLst>
        </pc:picChg>
      </pc:sldChg>
      <pc:sldChg chg="modSp mod modNotesTx">
        <pc:chgData name="Cassata, Sabrina [SYNEU]" userId="79f72585-29d1-4ccb-b419-48dd12dd8f19" providerId="ADAL" clId="{780D562E-E73A-419F-921C-46F11E124E4C}" dt="2023-05-22T19:30:38.721" v="1230" actId="113"/>
        <pc:sldMkLst>
          <pc:docMk/>
          <pc:sldMk cId="2613775051" sldId="302"/>
        </pc:sldMkLst>
        <pc:spChg chg="mod">
          <ac:chgData name="Cassata, Sabrina [SYNEU]" userId="79f72585-29d1-4ccb-b419-48dd12dd8f19" providerId="ADAL" clId="{780D562E-E73A-419F-921C-46F11E124E4C}" dt="2023-05-22T19:30:38.721" v="1230" actId="113"/>
          <ac:spMkLst>
            <pc:docMk/>
            <pc:sldMk cId="2613775051" sldId="302"/>
            <ac:spMk id="15" creationId="{1C5287D7-D9F2-81F6-C15E-FA044CD56B83}"/>
          </ac:spMkLst>
        </pc:spChg>
      </pc:sldChg>
      <pc:sldChg chg="modSp modNotesTx">
        <pc:chgData name="Cassata, Sabrina [SYNEU]" userId="79f72585-29d1-4ccb-b419-48dd12dd8f19" providerId="ADAL" clId="{780D562E-E73A-419F-921C-46F11E124E4C}" dt="2023-05-22T19:30:12.636" v="1222" actId="113"/>
        <pc:sldMkLst>
          <pc:docMk/>
          <pc:sldMk cId="616508952" sldId="304"/>
        </pc:sldMkLst>
        <pc:spChg chg="mod">
          <ac:chgData name="Cassata, Sabrina [SYNEU]" userId="79f72585-29d1-4ccb-b419-48dd12dd8f19" providerId="ADAL" clId="{780D562E-E73A-419F-921C-46F11E124E4C}" dt="2023-05-22T19:30:12.636" v="1222" actId="113"/>
          <ac:spMkLst>
            <pc:docMk/>
            <pc:sldMk cId="616508952" sldId="304"/>
            <ac:spMk id="20" creationId="{6269CA2F-39C5-05E3-88C1-CBCCF9973F9F}"/>
          </ac:spMkLst>
        </pc:spChg>
      </pc:sldChg>
      <pc:sldChg chg="addSp delSp modSp mod delAnim">
        <pc:chgData name="Cassata, Sabrina [SYNEU]" userId="79f72585-29d1-4ccb-b419-48dd12dd8f19" providerId="ADAL" clId="{780D562E-E73A-419F-921C-46F11E124E4C}" dt="2023-05-22T19:30:42.190" v="1231" actId="113"/>
        <pc:sldMkLst>
          <pc:docMk/>
          <pc:sldMk cId="3266241499" sldId="305"/>
        </pc:sldMkLst>
        <pc:spChg chg="add mod">
          <ac:chgData name="Cassata, Sabrina [SYNEU]" userId="79f72585-29d1-4ccb-b419-48dd12dd8f19" providerId="ADAL" clId="{780D562E-E73A-419F-921C-46F11E124E4C}" dt="2023-05-22T19:30:42.190" v="1231" actId="113"/>
          <ac:spMkLst>
            <pc:docMk/>
            <pc:sldMk cId="3266241499" sldId="305"/>
            <ac:spMk id="2" creationId="{2DA60C20-EB5F-A778-8BB2-0C83A05FF36C}"/>
          </ac:spMkLst>
        </pc:spChg>
        <pc:spChg chg="add del mod">
          <ac:chgData name="Cassata, Sabrina [SYNEU]" userId="79f72585-29d1-4ccb-b419-48dd12dd8f19" providerId="ADAL" clId="{780D562E-E73A-419F-921C-46F11E124E4C}" dt="2023-05-22T18:49:38.861" v="271"/>
          <ac:spMkLst>
            <pc:docMk/>
            <pc:sldMk cId="3266241499" sldId="305"/>
            <ac:spMk id="10" creationId="{76D8CEEE-62C2-2731-65CC-717D6410D21E}"/>
          </ac:spMkLst>
        </pc:spChg>
        <pc:spChg chg="del mod">
          <ac:chgData name="Cassata, Sabrina [SYNEU]" userId="79f72585-29d1-4ccb-b419-48dd12dd8f19" providerId="ADAL" clId="{780D562E-E73A-419F-921C-46F11E124E4C}" dt="2023-05-22T18:45:28.124" v="235" actId="478"/>
          <ac:spMkLst>
            <pc:docMk/>
            <pc:sldMk cId="3266241499" sldId="305"/>
            <ac:spMk id="11" creationId="{C6E8B143-3122-9EA3-E166-CF28308090B4}"/>
          </ac:spMkLst>
        </pc:spChg>
        <pc:spChg chg="del">
          <ac:chgData name="Cassata, Sabrina [SYNEU]" userId="79f72585-29d1-4ccb-b419-48dd12dd8f19" providerId="ADAL" clId="{780D562E-E73A-419F-921C-46F11E124E4C}" dt="2023-05-22T18:45:32.135" v="237" actId="478"/>
          <ac:spMkLst>
            <pc:docMk/>
            <pc:sldMk cId="3266241499" sldId="305"/>
            <ac:spMk id="13" creationId="{20954E5B-52F8-2211-E5C4-9E685738E9E6}"/>
          </ac:spMkLst>
        </pc:spChg>
        <pc:grpChg chg="del">
          <ac:chgData name="Cassata, Sabrina [SYNEU]" userId="79f72585-29d1-4ccb-b419-48dd12dd8f19" providerId="ADAL" clId="{780D562E-E73A-419F-921C-46F11E124E4C}" dt="2023-05-22T18:45:23.135" v="230" actId="478"/>
          <ac:grpSpMkLst>
            <pc:docMk/>
            <pc:sldMk cId="3266241499" sldId="305"/>
            <ac:grpSpMk id="43" creationId="{A84A4168-2CE9-E94F-D20A-F7CA1A5824EB}"/>
          </ac:grpSpMkLst>
        </pc:grpChg>
        <pc:graphicFrameChg chg="add del mod">
          <ac:chgData name="Cassata, Sabrina [SYNEU]" userId="79f72585-29d1-4ccb-b419-48dd12dd8f19" providerId="ADAL" clId="{780D562E-E73A-419F-921C-46F11E124E4C}" dt="2023-05-22T18:47:49.243" v="254" actId="478"/>
          <ac:graphicFrameMkLst>
            <pc:docMk/>
            <pc:sldMk cId="3266241499" sldId="305"/>
            <ac:graphicFrameMk id="3" creationId="{455A290D-5EC7-1C2A-AA7F-FD954B2F3CDD}"/>
          </ac:graphicFrameMkLst>
        </pc:graphicFrameChg>
        <pc:graphicFrameChg chg="add del mod">
          <ac:chgData name="Cassata, Sabrina [SYNEU]" userId="79f72585-29d1-4ccb-b419-48dd12dd8f19" providerId="ADAL" clId="{780D562E-E73A-419F-921C-46F11E124E4C}" dt="2023-05-22T18:47:55.645" v="256" actId="478"/>
          <ac:graphicFrameMkLst>
            <pc:docMk/>
            <pc:sldMk cId="3266241499" sldId="305"/>
            <ac:graphicFrameMk id="4" creationId="{DC3D6762-83CC-D27A-7CC7-F0CEBD52F763}"/>
          </ac:graphicFrameMkLst>
        </pc:graphicFrameChg>
        <pc:picChg chg="add del mod">
          <ac:chgData name="Cassata, Sabrina [SYNEU]" userId="79f72585-29d1-4ccb-b419-48dd12dd8f19" providerId="ADAL" clId="{780D562E-E73A-419F-921C-46F11E124E4C}" dt="2023-05-22T18:48:58.185" v="265" actId="478"/>
          <ac:picMkLst>
            <pc:docMk/>
            <pc:sldMk cId="3266241499" sldId="305"/>
            <ac:picMk id="7" creationId="{1DEA0C4B-E5C8-033E-0307-C094507DCDEF}"/>
          </ac:picMkLst>
        </pc:picChg>
        <pc:picChg chg="add del mod">
          <ac:chgData name="Cassata, Sabrina [SYNEU]" userId="79f72585-29d1-4ccb-b419-48dd12dd8f19" providerId="ADAL" clId="{780D562E-E73A-419F-921C-46F11E124E4C}" dt="2023-05-22T18:49:36.425" v="269" actId="478"/>
          <ac:picMkLst>
            <pc:docMk/>
            <pc:sldMk cId="3266241499" sldId="305"/>
            <ac:picMk id="9" creationId="{11015968-B8E9-C2B6-B322-F2B9B16E9E07}"/>
          </ac:picMkLst>
        </pc:picChg>
        <pc:picChg chg="add mod">
          <ac:chgData name="Cassata, Sabrina [SYNEU]" userId="79f72585-29d1-4ccb-b419-48dd12dd8f19" providerId="ADAL" clId="{780D562E-E73A-419F-921C-46F11E124E4C}" dt="2023-05-22T19:08:26.242" v="281" actId="1076"/>
          <ac:picMkLst>
            <pc:docMk/>
            <pc:sldMk cId="3266241499" sldId="305"/>
            <ac:picMk id="14" creationId="{1BD1BAD9-440F-CB04-A6CD-EB797673EB26}"/>
          </ac:picMkLst>
        </pc:picChg>
        <pc:picChg chg="del">
          <ac:chgData name="Cassata, Sabrina [SYNEU]" userId="79f72585-29d1-4ccb-b419-48dd12dd8f19" providerId="ADAL" clId="{780D562E-E73A-419F-921C-46F11E124E4C}" dt="2023-05-22T18:45:26.285" v="234" actId="478"/>
          <ac:picMkLst>
            <pc:docMk/>
            <pc:sldMk cId="3266241499" sldId="305"/>
            <ac:picMk id="23" creationId="{195157BA-A416-B162-336D-348D9C671AC8}"/>
          </ac:picMkLst>
        </pc:picChg>
        <pc:picChg chg="del">
          <ac:chgData name="Cassata, Sabrina [SYNEU]" userId="79f72585-29d1-4ccb-b419-48dd12dd8f19" providerId="ADAL" clId="{780D562E-E73A-419F-921C-46F11E124E4C}" dt="2023-05-22T18:45:22.152" v="229" actId="478"/>
          <ac:picMkLst>
            <pc:docMk/>
            <pc:sldMk cId="3266241499" sldId="305"/>
            <ac:picMk id="25" creationId="{8CF98EFC-8A75-A47B-241F-DD8084EA7969}"/>
          </ac:picMkLst>
        </pc:picChg>
        <pc:picChg chg="del">
          <ac:chgData name="Cassata, Sabrina [SYNEU]" userId="79f72585-29d1-4ccb-b419-48dd12dd8f19" providerId="ADAL" clId="{780D562E-E73A-419F-921C-46F11E124E4C}" dt="2023-05-22T18:45:23.852" v="231" actId="478"/>
          <ac:picMkLst>
            <pc:docMk/>
            <pc:sldMk cId="3266241499" sldId="305"/>
            <ac:picMk id="27" creationId="{906516F5-476B-42FE-0A6C-CF80CBDDE6EF}"/>
          </ac:picMkLst>
        </pc:picChg>
        <pc:picChg chg="del">
          <ac:chgData name="Cassata, Sabrina [SYNEU]" userId="79f72585-29d1-4ccb-b419-48dd12dd8f19" providerId="ADAL" clId="{780D562E-E73A-419F-921C-46F11E124E4C}" dt="2023-05-22T18:45:24.469" v="232" actId="478"/>
          <ac:picMkLst>
            <pc:docMk/>
            <pc:sldMk cId="3266241499" sldId="305"/>
            <ac:picMk id="41" creationId="{45D5863E-CB66-B727-E719-6096D5E19358}"/>
          </ac:picMkLst>
        </pc:picChg>
        <pc:picChg chg="del">
          <ac:chgData name="Cassata, Sabrina [SYNEU]" userId="79f72585-29d1-4ccb-b419-48dd12dd8f19" providerId="ADAL" clId="{780D562E-E73A-419F-921C-46F11E124E4C}" dt="2023-05-22T18:45:30.285" v="236" actId="478"/>
          <ac:picMkLst>
            <pc:docMk/>
            <pc:sldMk cId="3266241499" sldId="305"/>
            <ac:picMk id="44" creationId="{1EE879C5-077A-C5A4-F7DC-EA59188A61E7}"/>
          </ac:picMkLst>
        </pc:picChg>
      </pc:sldChg>
      <pc:sldChg chg="delSp modSp mod">
        <pc:chgData name="Cassata, Sabrina [SYNEU]" userId="79f72585-29d1-4ccb-b419-48dd12dd8f19" providerId="ADAL" clId="{780D562E-E73A-419F-921C-46F11E124E4C}" dt="2023-05-22T19:31:05.160" v="1235" actId="2711"/>
        <pc:sldMkLst>
          <pc:docMk/>
          <pc:sldMk cId="2116711100" sldId="307"/>
        </pc:sldMkLst>
        <pc:spChg chg="mod">
          <ac:chgData name="Cassata, Sabrina [SYNEU]" userId="79f72585-29d1-4ccb-b419-48dd12dd8f19" providerId="ADAL" clId="{780D562E-E73A-419F-921C-46F11E124E4C}" dt="2023-05-22T19:31:05.160" v="1235" actId="2711"/>
          <ac:spMkLst>
            <pc:docMk/>
            <pc:sldMk cId="2116711100" sldId="307"/>
            <ac:spMk id="6" creationId="{E749B92A-E9A8-A8D0-B173-C820BD1EAD47}"/>
          </ac:spMkLst>
        </pc:spChg>
        <pc:spChg chg="del">
          <ac:chgData name="Cassata, Sabrina [SYNEU]" userId="79f72585-29d1-4ccb-b419-48dd12dd8f19" providerId="ADAL" clId="{780D562E-E73A-419F-921C-46F11E124E4C}" dt="2023-05-22T19:17:47.901" v="701" actId="478"/>
          <ac:spMkLst>
            <pc:docMk/>
            <pc:sldMk cId="2116711100" sldId="307"/>
            <ac:spMk id="8" creationId="{7E47BDEE-3BCC-2F28-27E7-2F4182A856A5}"/>
          </ac:spMkLst>
        </pc:spChg>
      </pc:sldChg>
      <pc:sldChg chg="addSp modSp new mod modNotesTx">
        <pc:chgData name="Cassata, Sabrina [SYNEU]" userId="79f72585-29d1-4ccb-b419-48dd12dd8f19" providerId="ADAL" clId="{780D562E-E73A-419F-921C-46F11E124E4C}" dt="2023-05-31T17:01:30.840" v="1300" actId="20577"/>
        <pc:sldMkLst>
          <pc:docMk/>
          <pc:sldMk cId="904209096" sldId="308"/>
        </pc:sldMkLst>
        <pc:spChg chg="add mod">
          <ac:chgData name="Cassata, Sabrina [SYNEU]" userId="79f72585-29d1-4ccb-b419-48dd12dd8f19" providerId="ADAL" clId="{780D562E-E73A-419F-921C-46F11E124E4C}" dt="2023-05-22T19:30:29.603" v="1228" actId="113"/>
          <ac:spMkLst>
            <pc:docMk/>
            <pc:sldMk cId="904209096" sldId="308"/>
            <ac:spMk id="2" creationId="{4EF17EC4-41BE-EDAC-2FDC-7ECD3582EE7C}"/>
          </ac:spMkLst>
        </pc:spChg>
        <pc:spChg chg="add mod">
          <ac:chgData name="Cassata, Sabrina [SYNEU]" userId="79f72585-29d1-4ccb-b419-48dd12dd8f19" providerId="ADAL" clId="{780D562E-E73A-419F-921C-46F11E124E4C}" dt="2023-05-22T19:23:53.052" v="798" actId="255"/>
          <ac:spMkLst>
            <pc:docMk/>
            <pc:sldMk cId="904209096" sldId="308"/>
            <ac:spMk id="4" creationId="{AEEC0CFA-07C4-3A25-8FC6-37ED7B5B6533}"/>
          </ac:spMkLst>
        </pc:spChg>
      </pc:sldChg>
      <pc:sldMasterChg chg="addSp modSp mod">
        <pc:chgData name="Cassata, Sabrina [SYNEU]" userId="79f72585-29d1-4ccb-b419-48dd12dd8f19" providerId="ADAL" clId="{780D562E-E73A-419F-921C-46F11E124E4C}" dt="2023-05-21T18:00:18.137" v="44" actId="20577"/>
        <pc:sldMasterMkLst>
          <pc:docMk/>
          <pc:sldMasterMk cId="746412291" sldId="2147483648"/>
        </pc:sldMasterMkLst>
        <pc:spChg chg="mod">
          <ac:chgData name="Cassata, Sabrina [SYNEU]" userId="79f72585-29d1-4ccb-b419-48dd12dd8f19" providerId="ADAL" clId="{780D562E-E73A-419F-921C-46F11E124E4C}" dt="2023-05-21T18:00:05.104" v="12" actId="20577"/>
          <ac:spMkLst>
            <pc:docMk/>
            <pc:sldMasterMk cId="746412291" sldId="2147483648"/>
            <ac:spMk id="4" creationId="{DD4CA90D-C004-09FB-EEB6-52C682C39FDE}"/>
          </ac:spMkLst>
        </pc:spChg>
        <pc:spChg chg="mod">
          <ac:chgData name="Cassata, Sabrina [SYNEU]" userId="79f72585-29d1-4ccb-b419-48dd12dd8f19" providerId="ADAL" clId="{780D562E-E73A-419F-921C-46F11E124E4C}" dt="2023-05-21T18:00:18.137" v="44" actId="20577"/>
          <ac:spMkLst>
            <pc:docMk/>
            <pc:sldMasterMk cId="746412291" sldId="2147483648"/>
            <ac:spMk id="5" creationId="{B08B2322-075B-FE99-072F-EF0241867552}"/>
          </ac:spMkLst>
        </pc:spChg>
        <pc:picChg chg="add mod">
          <ac:chgData name="Cassata, Sabrina [SYNEU]" userId="79f72585-29d1-4ccb-b419-48dd12dd8f19" providerId="ADAL" clId="{780D562E-E73A-419F-921C-46F11E124E4C}" dt="2023-05-21T17:59:32.786" v="1"/>
          <ac:picMkLst>
            <pc:docMk/>
            <pc:sldMasterMk cId="746412291" sldId="2147483648"/>
            <ac:picMk id="7" creationId="{EDE3905A-899D-3FD6-3C50-740CD625A74F}"/>
          </ac:picMkLst>
        </pc:picChg>
        <pc:picChg chg="add mod">
          <ac:chgData name="Cassata, Sabrina [SYNEU]" userId="79f72585-29d1-4ccb-b419-48dd12dd8f19" providerId="ADAL" clId="{780D562E-E73A-419F-921C-46F11E124E4C}" dt="2023-05-21T17:59:32.786" v="1"/>
          <ac:picMkLst>
            <pc:docMk/>
            <pc:sldMasterMk cId="746412291" sldId="2147483648"/>
            <ac:picMk id="8" creationId="{C2FE9E6E-1035-D76A-AA07-1E328CD9C13D}"/>
          </ac:picMkLst>
        </pc:picChg>
      </pc:sldMasterChg>
    </pc:docChg>
  </pc:docChgLst>
</pc:chgInfo>
</file>

<file path=ppt/comments/modernComment_101_B376832A.xml><?xml version="1.0" encoding="utf-8"?>
<p188:cmLst xmlns:a="http://schemas.openxmlformats.org/drawingml/2006/main" xmlns:r="http://schemas.openxmlformats.org/officeDocument/2006/relationships" xmlns:p188="http://schemas.microsoft.com/office/powerpoint/2018/8/main">
  <p188:cm id="{C37C2B2B-6912-481E-930B-ED95C3074142}" authorId="{91259E86-9036-B14C-076E-A463E86AE646}" status="resolved" created="2022-11-25T07:20:34.909" complete="100000">
    <ac:deMkLst xmlns:ac="http://schemas.microsoft.com/office/drawing/2013/main/command">
      <pc:docMk xmlns:pc="http://schemas.microsoft.com/office/powerpoint/2013/main/command"/>
      <pc:sldMk xmlns:pc="http://schemas.microsoft.com/office/powerpoint/2013/main/command" cId="3010888490" sldId="257"/>
      <ac:spMk id="12" creationId="{FF1F7C6A-3C63-60DF-C038-34AABEE89F7F}"/>
    </ac:deMkLst>
    <p188:replyLst>
      <p188:reply id="{EBDAE923-205D-1248-B5C3-4C2466080068}" authorId="{67159F01-9489-2F66-C0D5-D4537FBCDB90}" created="2022-11-25T08:58:16.870">
        <p188:txBody>
          <a:bodyPr/>
          <a:lstStyle/>
          <a:p>
            <a:r>
              <a:rPr lang="en-CH"/>
              <a:t>Ok</a:t>
            </a:r>
          </a:p>
        </p188:txBody>
      </p188:reply>
      <p188:reply id="{95BC2387-99E1-4263-A600-5F4D31722428}" authorId="{67159F01-9489-2F66-C0D5-D4537FBCDB90}" created="2022-11-28T18:21:50.828">
        <p188:txBody>
          <a:bodyPr/>
          <a:lstStyle/>
          <a:p>
            <a:r>
              <a:rPr lang="en-US"/>
              <a:t>is it better like that?</a:t>
            </a:r>
          </a:p>
        </p188:txBody>
      </p188:reply>
    </p188:replyLst>
    <p188:txBody>
      <a:bodyPr/>
      <a:lstStyle/>
      <a:p>
        <a:r>
          <a:rPr lang="de-CH"/>
          <a:t>Vision and mission are almost the same. Need to be better distinguished
</a:t>
        </a:r>
      </a:p>
    </p188:txBody>
  </p188:cm>
</p188:cmLst>
</file>

<file path=ppt/comments/modernComment_10C_670F60FE.xml><?xml version="1.0" encoding="utf-8"?>
<p188:cmLst xmlns:a="http://schemas.openxmlformats.org/drawingml/2006/main" xmlns:r="http://schemas.openxmlformats.org/officeDocument/2006/relationships" xmlns:p188="http://schemas.microsoft.com/office/powerpoint/2018/8/main">
  <p188:cm id="{041808C3-F827-4254-901B-E78E2D7F6DB8}" authorId="{67159F01-9489-2F66-C0D5-D4537FBCDB90}" status="resolved" created="2022-11-28T18:23:46.237" complete="100000">
    <ac:deMkLst xmlns:ac="http://schemas.microsoft.com/office/drawing/2013/main/command">
      <pc:docMk xmlns:pc="http://schemas.microsoft.com/office/powerpoint/2013/main/command"/>
      <pc:sldMk xmlns:pc="http://schemas.microsoft.com/office/powerpoint/2013/main/command" cId="1729061118" sldId="268"/>
      <ac:spMk id="4" creationId="{BBCE8E15-62F8-E90A-5854-78D58472BE47}"/>
    </ac:deMkLst>
    <p188:txBody>
      <a:bodyPr/>
      <a:lstStyle/>
      <a:p>
        <a:r>
          <a:rPr lang="en-US"/>
          <a:t>[@Marcel Winkelmann (s)] is this slide good?</a:t>
        </a:r>
      </a:p>
    </p188:txBody>
  </p188:cm>
  <p188:cm id="{C4E64384-1EA1-475A-A2BE-5A185AF9B084}" authorId="{7AE45429-FC13-9BB6-749D-C5BF8FE7AA44}" status="resolved" created="2022-12-01T18:36:10.338" complete="100000">
    <ac:txMkLst xmlns:ac="http://schemas.microsoft.com/office/drawing/2013/main/command">
      <pc:docMk xmlns:pc="http://schemas.microsoft.com/office/powerpoint/2013/main/command"/>
      <pc:sldMk xmlns:pc="http://schemas.microsoft.com/office/powerpoint/2013/main/command" cId="1729061118" sldId="268"/>
      <ac:spMk id="21" creationId="{9F8EDEB1-669E-5ECE-6EBC-40A064C3F77A}"/>
      <ac:txMk cp="11">
        <ac:context len="12" hash="4032956346"/>
      </ac:txMk>
    </ac:txMkLst>
    <p188:pos x="3152573" y="216880"/>
    <p188:replyLst>
      <p188:reply id="{E2F0C913-D5DB-EB40-B6AC-A5D60DC02013}" authorId="{67159F01-9489-2F66-C0D5-D4537FBCDB90}" created="2022-12-01T20:19:29.910">
        <p188:txBody>
          <a:bodyPr/>
          <a:lstStyle/>
          <a:p>
            <a:r>
              <a:rPr lang="en-CH"/>
              <a:t>done</a:t>
            </a:r>
          </a:p>
        </p188:txBody>
      </p188:reply>
    </p188:replyLst>
    <p188:txBody>
      <a:bodyPr/>
      <a:lstStyle/>
      <a:p>
        <a:r>
          <a:rPr lang="en-GB"/>
          <a:t>Suggestion;: "verified people"</a:t>
        </a:r>
      </a:p>
    </p188:txBody>
  </p188:cm>
  <p188:cm id="{D42DA92D-2BAA-4707-AF9A-7C3426AE2CCD}" authorId="{7AE45429-FC13-9BB6-749D-C5BF8FE7AA44}" status="resolved" created="2022-12-01T18:37:39.750" complete="100000">
    <ac:txMkLst xmlns:ac="http://schemas.microsoft.com/office/drawing/2013/main/command">
      <pc:docMk xmlns:pc="http://schemas.microsoft.com/office/powerpoint/2013/main/command"/>
      <pc:sldMk xmlns:pc="http://schemas.microsoft.com/office/powerpoint/2013/main/command" cId="1729061118" sldId="268"/>
      <ac:spMk id="22" creationId="{3C1EDE0B-BCD3-2299-6213-6CEE1995F804}"/>
      <ac:txMk cp="19" len="1">
        <ac:context len="153" hash="2894778772"/>
      </ac:txMk>
    </ac:txMkLst>
    <p188:pos x="3150766" y="674080"/>
    <p188:replyLst>
      <p188:reply id="{63DFB180-674A-5947-8AA0-F94E79BD897C}" authorId="{67159F01-9489-2F66-C0D5-D4537FBCDB90}" created="2022-12-01T20:19:51.305">
        <p188:txBody>
          <a:bodyPr/>
          <a:lstStyle/>
          <a:p>
            <a:r>
              <a:rPr lang="en-CH"/>
              <a:t>Need to discuss, for me both options are good</a:t>
            </a:r>
          </a:p>
        </p188:txBody>
      </p188:reply>
    </p188:replyLst>
    <p188:txBody>
      <a:bodyPr/>
      <a:lstStyle/>
      <a:p>
        <a:r>
          <a:rPr lang="en-GB"/>
          <a:t>Maybe we can say "recognized platform" since we also mention in our vision, that we want to become a digital leading platform</a:t>
        </a:r>
      </a:p>
    </p188:txBody>
  </p188:cm>
</p188:cmLst>
</file>

<file path=ppt/comments/modernComment_113_60485F31.xml><?xml version="1.0" encoding="utf-8"?>
<p188:cmLst xmlns:a="http://schemas.openxmlformats.org/drawingml/2006/main" xmlns:r="http://schemas.openxmlformats.org/officeDocument/2006/relationships" xmlns:p188="http://schemas.microsoft.com/office/powerpoint/2018/8/main">
  <p188:cm id="{E3F752FA-8223-E745-8FA1-45D2B012D43C}" authorId="{67159F01-9489-2F66-C0D5-D4537FBCDB90}" created="2022-12-15T23:12:27.416">
    <ac:deMkLst xmlns:ac="http://schemas.microsoft.com/office/drawing/2013/main/command">
      <pc:docMk xmlns:pc="http://schemas.microsoft.com/office/powerpoint/2013/main/command"/>
      <pc:sldMk xmlns:pc="http://schemas.microsoft.com/office/powerpoint/2013/main/command" cId="1615355697" sldId="275"/>
      <ac:picMk id="11" creationId="{13142B7F-BC94-7B65-D174-4658EB7E241F}"/>
    </ac:deMkLst>
    <p188:txBody>
      <a:bodyPr/>
      <a:lstStyle/>
      <a:p>
        <a:r>
          <a:rPr lang="en-CH"/>
          <a:t>[@Beat Obrist (s)] [@Marcel Winkelmann (s)]  just a very very first draft of the structure of the final presentation, please feel free to edit when we know more about criteria etc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9608A-55E4-554B-AE27-D52A0A7DF44A}" type="datetimeFigureOut">
              <a:rPr lang="en-CH" smtClean="0"/>
              <a:t>05/31/2023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D326-170A-4B4A-91A3-645FD8271162}" type="slidenum">
              <a:rPr lang="en-CH" smtClean="0"/>
              <a:t>‹#›</a:t>
            </a:fld>
            <a:endParaRPr lang="en-CH"/>
          </a:p>
        </p:txBody>
      </p:sp>
    </p:spTree>
    <p:extLst>
      <p:ext uri="{BB962C8B-B14F-4D97-AF65-F5344CB8AC3E}">
        <p14:creationId xmlns:p14="http://schemas.microsoft.com/office/powerpoint/2010/main" val="615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Do </a:t>
            </a:r>
            <a:r>
              <a:rPr lang="de-CH" dirty="0" err="1"/>
              <a:t>you</a:t>
            </a:r>
            <a:r>
              <a:rPr lang="de-CH" dirty="0"/>
              <a:t> still </a:t>
            </a:r>
            <a:r>
              <a:rPr lang="de-CH" dirty="0" err="1"/>
              <a:t>remember</a:t>
            </a:r>
            <a:r>
              <a:rPr lang="de-CH" dirty="0"/>
              <a:t> </a:t>
            </a:r>
            <a:r>
              <a:rPr lang="de-CH" dirty="0" err="1"/>
              <a:t>those</a:t>
            </a:r>
            <a:r>
              <a:rPr lang="de-CH" dirty="0"/>
              <a:t> </a:t>
            </a:r>
            <a:r>
              <a:rPr lang="de-CH" dirty="0" err="1"/>
              <a:t>two</a:t>
            </a:r>
            <a:r>
              <a:rPr lang="de-CH" dirty="0"/>
              <a:t> </a:t>
            </a:r>
            <a:r>
              <a:rPr lang="de-CH" dirty="0" err="1"/>
              <a:t>people</a:t>
            </a:r>
            <a:r>
              <a:rPr lang="de-CH" dirty="0"/>
              <a:t> </a:t>
            </a:r>
            <a:r>
              <a:rPr lang="de-CH" dirty="0" err="1"/>
              <a:t>from</a:t>
            </a:r>
            <a:r>
              <a:rPr lang="de-CH" dirty="0"/>
              <a:t> </a:t>
            </a:r>
            <a:r>
              <a:rPr lang="de-CH" dirty="0" err="1"/>
              <a:t>our</a:t>
            </a:r>
            <a:r>
              <a:rPr lang="de-CH" dirty="0"/>
              <a:t> </a:t>
            </a:r>
            <a:r>
              <a:rPr lang="de-CH" dirty="0" err="1"/>
              <a:t>previous</a:t>
            </a:r>
            <a:r>
              <a:rPr lang="de-CH" dirty="0"/>
              <a:t> </a:t>
            </a:r>
            <a:r>
              <a:rPr lang="de-CH" dirty="0" err="1"/>
              <a:t>video</a:t>
            </a:r>
            <a:r>
              <a:rPr lang="de-CH" dirty="0"/>
              <a:t>?</a:t>
            </a:r>
          </a:p>
        </p:txBody>
      </p:sp>
      <p:sp>
        <p:nvSpPr>
          <p:cNvPr id="4" name="Foliennummernplatzhalter 3"/>
          <p:cNvSpPr>
            <a:spLocks noGrp="1"/>
          </p:cNvSpPr>
          <p:nvPr>
            <p:ph type="sldNum" sz="quarter" idx="5"/>
          </p:nvPr>
        </p:nvSpPr>
        <p:spPr/>
        <p:txBody>
          <a:bodyPr/>
          <a:lstStyle/>
          <a:p>
            <a:fld id="{2D97D326-170A-4B4A-91A3-645FD8271162}" type="slidenum">
              <a:rPr lang="en-CH" smtClean="0"/>
              <a:t>1</a:t>
            </a:fld>
            <a:endParaRPr lang="en-CH"/>
          </a:p>
        </p:txBody>
      </p:sp>
    </p:spTree>
    <p:extLst>
      <p:ext uri="{BB962C8B-B14F-4D97-AF65-F5344CB8AC3E}">
        <p14:creationId xmlns:p14="http://schemas.microsoft.com/office/powerpoint/2010/main" val="413355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2D97D326-170A-4B4A-91A3-645FD8271162}" type="slidenum">
              <a:rPr lang="en-CH" smtClean="0"/>
              <a:t>15</a:t>
            </a:fld>
            <a:endParaRPr lang="en-CH"/>
          </a:p>
        </p:txBody>
      </p:sp>
    </p:spTree>
    <p:extLst>
      <p:ext uri="{BB962C8B-B14F-4D97-AF65-F5344CB8AC3E}">
        <p14:creationId xmlns:p14="http://schemas.microsoft.com/office/powerpoint/2010/main" val="257244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Shorten</a:t>
            </a:r>
            <a:r>
              <a:rPr lang="de-CH" dirty="0"/>
              <a:t> </a:t>
            </a:r>
            <a:r>
              <a:rPr lang="de-CH" dirty="0" err="1"/>
              <a:t>the</a:t>
            </a:r>
            <a:r>
              <a:rPr lang="de-CH" dirty="0"/>
              <a:t> </a:t>
            </a:r>
            <a:r>
              <a:rPr lang="de-CH" dirty="0" err="1"/>
              <a:t>text</a:t>
            </a:r>
            <a:r>
              <a:rPr lang="de-CH" dirty="0"/>
              <a:t>, </a:t>
            </a:r>
            <a:r>
              <a:rPr lang="de-CH" dirty="0" err="1"/>
              <a:t>explain</a:t>
            </a:r>
            <a:r>
              <a:rPr lang="de-CH" dirty="0"/>
              <a:t> </a:t>
            </a:r>
            <a:r>
              <a:rPr lang="de-CH" dirty="0" err="1"/>
              <a:t>shortly</a:t>
            </a:r>
            <a:r>
              <a:rPr lang="de-CH" dirty="0"/>
              <a:t> </a:t>
            </a:r>
            <a:r>
              <a:rPr lang="de-CH" dirty="0" err="1"/>
              <a:t>who</a:t>
            </a:r>
            <a:r>
              <a:rPr lang="de-CH" dirty="0"/>
              <a:t> </a:t>
            </a:r>
            <a:r>
              <a:rPr lang="de-CH" dirty="0" err="1"/>
              <a:t>helpica</a:t>
            </a:r>
            <a:r>
              <a:rPr lang="de-CH" dirty="0"/>
              <a:t> </a:t>
            </a:r>
            <a:r>
              <a:rPr lang="de-CH" dirty="0" err="1"/>
              <a:t>is</a:t>
            </a:r>
            <a:endParaRPr lang="de-CH" dirty="0"/>
          </a:p>
          <a:p>
            <a:endParaRPr lang="de-CH" dirty="0"/>
          </a:p>
          <a:p>
            <a:endParaRPr lang="de-CH" dirty="0"/>
          </a:p>
        </p:txBody>
      </p:sp>
      <p:sp>
        <p:nvSpPr>
          <p:cNvPr id="4" name="Slide Number Placeholder 3"/>
          <p:cNvSpPr>
            <a:spLocks noGrp="1"/>
          </p:cNvSpPr>
          <p:nvPr>
            <p:ph type="sldNum" sz="quarter" idx="5"/>
          </p:nvPr>
        </p:nvSpPr>
        <p:spPr/>
        <p:txBody>
          <a:bodyPr/>
          <a:lstStyle/>
          <a:p>
            <a:fld id="{2D97D326-170A-4B4A-91A3-645FD8271162}" type="slidenum">
              <a:rPr lang="en-CH" smtClean="0"/>
              <a:t>2</a:t>
            </a:fld>
            <a:endParaRPr lang="en-CH"/>
          </a:p>
        </p:txBody>
      </p:sp>
    </p:spTree>
    <p:extLst>
      <p:ext uri="{BB962C8B-B14F-4D97-AF65-F5344CB8AC3E}">
        <p14:creationId xmlns:p14="http://schemas.microsoft.com/office/powerpoint/2010/main" val="214354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This </a:t>
            </a:r>
            <a:r>
              <a:rPr lang="de-CH" dirty="0" err="1"/>
              <a:t>is</a:t>
            </a:r>
            <a:r>
              <a:rPr lang="de-CH" dirty="0"/>
              <a:t> Antonio </a:t>
            </a:r>
            <a:r>
              <a:rPr lang="de-CH" dirty="0" err="1"/>
              <a:t>who</a:t>
            </a:r>
            <a:r>
              <a:rPr lang="de-CH" dirty="0"/>
              <a:t> </a:t>
            </a:r>
            <a:r>
              <a:rPr lang="de-CH" dirty="0" err="1"/>
              <a:t>booked</a:t>
            </a:r>
            <a:r>
              <a:rPr lang="de-CH" dirty="0"/>
              <a:t> a </a:t>
            </a:r>
            <a:r>
              <a:rPr lang="de-CH" dirty="0" err="1"/>
              <a:t>helpie</a:t>
            </a:r>
            <a:r>
              <a:rPr lang="de-CH" dirty="0"/>
              <a:t> </a:t>
            </a:r>
            <a:r>
              <a:rPr lang="de-CH" dirty="0" err="1"/>
              <a:t>to</a:t>
            </a:r>
            <a:r>
              <a:rPr lang="de-CH" dirty="0"/>
              <a:t> </a:t>
            </a:r>
            <a:r>
              <a:rPr lang="de-CH" dirty="0" err="1"/>
              <a:t>get</a:t>
            </a:r>
            <a:r>
              <a:rPr lang="de-CH" dirty="0"/>
              <a:t> </a:t>
            </a:r>
            <a:r>
              <a:rPr lang="de-CH" dirty="0" err="1"/>
              <a:t>his</a:t>
            </a:r>
            <a:r>
              <a:rPr lang="de-CH" dirty="0"/>
              <a:t> </a:t>
            </a:r>
            <a:r>
              <a:rPr lang="de-CH" dirty="0" err="1"/>
              <a:t>grandmother</a:t>
            </a:r>
            <a:r>
              <a:rPr lang="de-CH" dirty="0"/>
              <a:t> </a:t>
            </a:r>
            <a:r>
              <a:rPr lang="de-CH" dirty="0" err="1"/>
              <a:t>Maria’s</a:t>
            </a:r>
            <a:r>
              <a:rPr lang="de-CH" dirty="0"/>
              <a:t> </a:t>
            </a:r>
            <a:r>
              <a:rPr lang="de-CH" dirty="0" err="1"/>
              <a:t>lightbulb</a:t>
            </a:r>
            <a:r>
              <a:rPr lang="de-CH" dirty="0"/>
              <a:t> </a:t>
            </a:r>
            <a:r>
              <a:rPr lang="de-CH" dirty="0" err="1"/>
              <a:t>fixed</a:t>
            </a:r>
            <a:r>
              <a:rPr lang="de-CH" dirty="0"/>
              <a:t>.  </a:t>
            </a:r>
          </a:p>
        </p:txBody>
      </p:sp>
      <p:sp>
        <p:nvSpPr>
          <p:cNvPr id="4" name="Foliennummernplatzhalter 3"/>
          <p:cNvSpPr>
            <a:spLocks noGrp="1"/>
          </p:cNvSpPr>
          <p:nvPr>
            <p:ph type="sldNum" sz="quarter" idx="5"/>
          </p:nvPr>
        </p:nvSpPr>
        <p:spPr/>
        <p:txBody>
          <a:bodyPr/>
          <a:lstStyle/>
          <a:p>
            <a:fld id="{2D97D326-170A-4B4A-91A3-645FD8271162}" type="slidenum">
              <a:rPr lang="en-CH" smtClean="0"/>
              <a:t>3</a:t>
            </a:fld>
            <a:endParaRPr lang="en-CH"/>
          </a:p>
        </p:txBody>
      </p:sp>
    </p:spTree>
    <p:extLst>
      <p:ext uri="{BB962C8B-B14F-4D97-AF65-F5344CB8AC3E}">
        <p14:creationId xmlns:p14="http://schemas.microsoft.com/office/powerpoint/2010/main" val="216514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When</a:t>
            </a:r>
            <a:r>
              <a:rPr lang="de-CH" dirty="0"/>
              <a:t> </a:t>
            </a:r>
            <a:r>
              <a:rPr lang="de-CH" dirty="0" err="1"/>
              <a:t>the</a:t>
            </a:r>
            <a:r>
              <a:rPr lang="de-CH" dirty="0"/>
              <a:t> </a:t>
            </a:r>
            <a:r>
              <a:rPr lang="de-CH" dirty="0" err="1"/>
              <a:t>lightbulb</a:t>
            </a:r>
            <a:r>
              <a:rPr lang="de-CH" dirty="0"/>
              <a:t> was </a:t>
            </a:r>
            <a:r>
              <a:rPr lang="de-CH" dirty="0" err="1"/>
              <a:t>fixed</a:t>
            </a:r>
            <a:r>
              <a:rPr lang="de-CH" dirty="0"/>
              <a:t>, Antonio </a:t>
            </a:r>
            <a:r>
              <a:rPr lang="de-CH" dirty="0" err="1"/>
              <a:t>had</a:t>
            </a:r>
            <a:r>
              <a:rPr lang="de-CH" dirty="0"/>
              <a:t> </a:t>
            </a:r>
            <a:r>
              <a:rPr lang="de-CH" dirty="0" err="1"/>
              <a:t>some</a:t>
            </a:r>
            <a:r>
              <a:rPr lang="de-CH" dirty="0"/>
              <a:t> </a:t>
            </a:r>
            <a:r>
              <a:rPr lang="de-CH" dirty="0" err="1"/>
              <a:t>issues</a:t>
            </a:r>
            <a:r>
              <a:rPr lang="de-CH" dirty="0"/>
              <a:t> </a:t>
            </a:r>
            <a:r>
              <a:rPr lang="de-CH" dirty="0" err="1"/>
              <a:t>with</a:t>
            </a:r>
            <a:r>
              <a:rPr lang="de-CH" dirty="0"/>
              <a:t> </a:t>
            </a:r>
            <a:r>
              <a:rPr lang="de-CH" dirty="0" err="1"/>
              <a:t>the</a:t>
            </a:r>
            <a:r>
              <a:rPr lang="de-CH" dirty="0"/>
              <a:t> </a:t>
            </a:r>
            <a:r>
              <a:rPr lang="de-CH" dirty="0" err="1"/>
              <a:t>payment</a:t>
            </a:r>
            <a:r>
              <a:rPr lang="de-CH" dirty="0"/>
              <a:t> </a:t>
            </a:r>
            <a:r>
              <a:rPr lang="de-CH" dirty="0" err="1"/>
              <a:t>of</a:t>
            </a:r>
            <a:r>
              <a:rPr lang="de-CH" dirty="0"/>
              <a:t> </a:t>
            </a:r>
            <a:r>
              <a:rPr lang="de-CH" dirty="0" err="1"/>
              <a:t>the</a:t>
            </a:r>
            <a:r>
              <a:rPr lang="de-CH" dirty="0"/>
              <a:t> </a:t>
            </a:r>
            <a:r>
              <a:rPr lang="de-CH" dirty="0" err="1"/>
              <a:t>job</a:t>
            </a:r>
            <a:r>
              <a:rPr lang="de-CH" dirty="0"/>
              <a:t>. </a:t>
            </a:r>
            <a:r>
              <a:rPr lang="de-CH" dirty="0" err="1"/>
              <a:t>Therefore</a:t>
            </a:r>
            <a:r>
              <a:rPr lang="de-CH" dirty="0"/>
              <a:t> he </a:t>
            </a:r>
            <a:r>
              <a:rPr lang="de-CH" dirty="0" err="1"/>
              <a:t>wants</a:t>
            </a:r>
            <a:r>
              <a:rPr lang="de-CH" dirty="0"/>
              <a:t> </a:t>
            </a:r>
            <a:r>
              <a:rPr lang="de-CH" dirty="0" err="1"/>
              <a:t>to</a:t>
            </a:r>
            <a:r>
              <a:rPr lang="de-CH" dirty="0"/>
              <a:t> </a:t>
            </a:r>
            <a:r>
              <a:rPr lang="de-CH" dirty="0" err="1"/>
              <a:t>contact</a:t>
            </a:r>
            <a:r>
              <a:rPr lang="de-CH" dirty="0"/>
              <a:t> </a:t>
            </a:r>
            <a:r>
              <a:rPr lang="de-CH" dirty="0" err="1"/>
              <a:t>the</a:t>
            </a:r>
            <a:r>
              <a:rPr lang="de-CH" dirty="0"/>
              <a:t> </a:t>
            </a:r>
            <a:r>
              <a:rPr lang="de-CH" dirty="0" err="1"/>
              <a:t>helpica</a:t>
            </a:r>
            <a:r>
              <a:rPr lang="de-CH" dirty="0"/>
              <a:t> </a:t>
            </a:r>
            <a:r>
              <a:rPr lang="de-CH" dirty="0" err="1"/>
              <a:t>team</a:t>
            </a:r>
            <a:r>
              <a:rPr lang="de-CH" dirty="0"/>
              <a:t>. </a:t>
            </a:r>
          </a:p>
          <a:p>
            <a:endParaRPr lang="de-CH" dirty="0"/>
          </a:p>
        </p:txBody>
      </p:sp>
      <p:sp>
        <p:nvSpPr>
          <p:cNvPr id="4" name="Foliennummernplatzhalter 3"/>
          <p:cNvSpPr>
            <a:spLocks noGrp="1"/>
          </p:cNvSpPr>
          <p:nvPr>
            <p:ph type="sldNum" sz="quarter" idx="5"/>
          </p:nvPr>
        </p:nvSpPr>
        <p:spPr/>
        <p:txBody>
          <a:bodyPr/>
          <a:lstStyle/>
          <a:p>
            <a:fld id="{2D97D326-170A-4B4A-91A3-645FD8271162}" type="slidenum">
              <a:rPr lang="en-CH" smtClean="0"/>
              <a:t>4</a:t>
            </a:fld>
            <a:endParaRPr lang="en-CH"/>
          </a:p>
        </p:txBody>
      </p:sp>
    </p:spTree>
    <p:extLst>
      <p:ext uri="{BB962C8B-B14F-4D97-AF65-F5344CB8AC3E}">
        <p14:creationId xmlns:p14="http://schemas.microsoft.com/office/powerpoint/2010/main" val="62074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Antonio </a:t>
            </a:r>
            <a:r>
              <a:rPr lang="de-CH" dirty="0" err="1"/>
              <a:t>does</a:t>
            </a:r>
            <a:r>
              <a:rPr lang="de-CH" dirty="0"/>
              <a:t> not </a:t>
            </a:r>
            <a:r>
              <a:rPr lang="de-CH" dirty="0" err="1"/>
              <a:t>have</a:t>
            </a:r>
            <a:r>
              <a:rPr lang="de-CH" dirty="0"/>
              <a:t> </a:t>
            </a:r>
            <a:r>
              <a:rPr lang="de-CH" dirty="0" err="1"/>
              <a:t>any</a:t>
            </a:r>
            <a:r>
              <a:rPr lang="de-CH" dirty="0"/>
              <a:t> time and </a:t>
            </a:r>
            <a:r>
              <a:rPr lang="de-CH" dirty="0" err="1"/>
              <a:t>needs</a:t>
            </a:r>
            <a:r>
              <a:rPr lang="de-CH" dirty="0"/>
              <a:t> </a:t>
            </a:r>
            <a:r>
              <a:rPr lang="de-CH" dirty="0" err="1"/>
              <a:t>someone</a:t>
            </a:r>
            <a:r>
              <a:rPr lang="de-CH" dirty="0"/>
              <a:t> </a:t>
            </a:r>
            <a:r>
              <a:rPr lang="de-CH" dirty="0" err="1"/>
              <a:t>who</a:t>
            </a:r>
            <a:r>
              <a:rPr lang="de-CH" dirty="0"/>
              <a:t> fixes Marias </a:t>
            </a:r>
            <a:r>
              <a:rPr lang="de-CH" dirty="0" err="1"/>
              <a:t>lightbulb</a:t>
            </a:r>
            <a:r>
              <a:rPr lang="de-CH" dirty="0"/>
              <a:t>. And </a:t>
            </a:r>
            <a:r>
              <a:rPr lang="de-CH" dirty="0" err="1"/>
              <a:t>this</a:t>
            </a:r>
            <a:r>
              <a:rPr lang="de-CH" dirty="0"/>
              <a:t> </a:t>
            </a:r>
            <a:r>
              <a:rPr lang="de-CH" dirty="0" err="1"/>
              <a:t>is</a:t>
            </a:r>
            <a:r>
              <a:rPr lang="de-CH" dirty="0"/>
              <a:t> </a:t>
            </a:r>
            <a:r>
              <a:rPr lang="de-CH" dirty="0" err="1"/>
              <a:t>were</a:t>
            </a:r>
            <a:r>
              <a:rPr lang="de-CH" dirty="0"/>
              <a:t> </a:t>
            </a:r>
            <a:r>
              <a:rPr lang="de-CH" dirty="0" err="1"/>
              <a:t>Helpica</a:t>
            </a:r>
            <a:r>
              <a:rPr lang="de-CH" dirty="0"/>
              <a:t>, </a:t>
            </a:r>
            <a:r>
              <a:rPr lang="de-CH" dirty="0" err="1"/>
              <a:t>our</a:t>
            </a:r>
            <a:r>
              <a:rPr lang="de-CH" dirty="0"/>
              <a:t> </a:t>
            </a:r>
            <a:r>
              <a:rPr lang="de-CH" dirty="0" err="1"/>
              <a:t>app</a:t>
            </a:r>
            <a:r>
              <a:rPr lang="de-CH" dirty="0"/>
              <a:t> will </a:t>
            </a:r>
            <a:r>
              <a:rPr lang="de-CH" dirty="0" err="1"/>
              <a:t>help</a:t>
            </a:r>
            <a:r>
              <a:rPr lang="de-CH" dirty="0"/>
              <a:t>. He </a:t>
            </a:r>
            <a:r>
              <a:rPr lang="de-CH" dirty="0" err="1"/>
              <a:t>can</a:t>
            </a:r>
            <a:r>
              <a:rPr lang="de-CH" dirty="0"/>
              <a:t> </a:t>
            </a:r>
            <a:r>
              <a:rPr lang="de-CH" dirty="0" err="1"/>
              <a:t>enter</a:t>
            </a:r>
            <a:r>
              <a:rPr lang="de-CH" dirty="0"/>
              <a:t> a </a:t>
            </a:r>
            <a:r>
              <a:rPr lang="de-CH" dirty="0" err="1"/>
              <a:t>request</a:t>
            </a:r>
            <a:r>
              <a:rPr lang="de-CH" dirty="0"/>
              <a:t> and </a:t>
            </a:r>
            <a:r>
              <a:rPr lang="de-CH" dirty="0" err="1"/>
              <a:t>someone</a:t>
            </a:r>
            <a:r>
              <a:rPr lang="de-CH" dirty="0"/>
              <a:t> will fix </a:t>
            </a:r>
            <a:r>
              <a:rPr lang="de-CH" dirty="0" err="1"/>
              <a:t>his</a:t>
            </a:r>
            <a:r>
              <a:rPr lang="de-CH" dirty="0"/>
              <a:t> </a:t>
            </a:r>
            <a:r>
              <a:rPr lang="de-CH" dirty="0" err="1"/>
              <a:t>grandma’s</a:t>
            </a:r>
            <a:r>
              <a:rPr lang="de-CH" dirty="0"/>
              <a:t> </a:t>
            </a:r>
            <a:r>
              <a:rPr lang="de-CH" dirty="0" err="1"/>
              <a:t>problem</a:t>
            </a:r>
            <a:r>
              <a:rPr lang="de-CH" dirty="0"/>
              <a:t>.</a:t>
            </a:r>
          </a:p>
        </p:txBody>
      </p:sp>
      <p:sp>
        <p:nvSpPr>
          <p:cNvPr id="4" name="Foliennummernplatzhalter 3"/>
          <p:cNvSpPr>
            <a:spLocks noGrp="1"/>
          </p:cNvSpPr>
          <p:nvPr>
            <p:ph type="sldNum" sz="quarter" idx="5"/>
          </p:nvPr>
        </p:nvSpPr>
        <p:spPr/>
        <p:txBody>
          <a:bodyPr/>
          <a:lstStyle/>
          <a:p>
            <a:fld id="{2D97D326-170A-4B4A-91A3-645FD8271162}" type="slidenum">
              <a:rPr lang="en-CH" smtClean="0"/>
              <a:t>5</a:t>
            </a:fld>
            <a:endParaRPr lang="en-CH"/>
          </a:p>
        </p:txBody>
      </p:sp>
    </p:spTree>
    <p:extLst>
      <p:ext uri="{BB962C8B-B14F-4D97-AF65-F5344CB8AC3E}">
        <p14:creationId xmlns:p14="http://schemas.microsoft.com/office/powerpoint/2010/main" val="3848986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Our</a:t>
            </a:r>
            <a:r>
              <a:rPr lang="de-CH" dirty="0"/>
              <a:t> </a:t>
            </a:r>
            <a:r>
              <a:rPr lang="de-CH" dirty="0" err="1"/>
              <a:t>mission</a:t>
            </a:r>
            <a:endParaRPr lang="de-CH" dirty="0"/>
          </a:p>
          <a:p>
            <a:pPr marL="171450" indent="-171450">
              <a:buFontTx/>
              <a:buChar char="-"/>
            </a:pPr>
            <a:r>
              <a:rPr lang="de-CH" dirty="0" err="1"/>
              <a:t>Connecting</a:t>
            </a:r>
            <a:r>
              <a:rPr lang="de-CH" dirty="0"/>
              <a:t> </a:t>
            </a:r>
            <a:r>
              <a:rPr lang="de-CH" dirty="0" err="1"/>
              <a:t>people</a:t>
            </a:r>
            <a:r>
              <a:rPr lang="de-CH" dirty="0"/>
              <a:t> </a:t>
            </a:r>
            <a:r>
              <a:rPr lang="de-CH" dirty="0" err="1"/>
              <a:t>who</a:t>
            </a:r>
            <a:r>
              <a:rPr lang="de-CH" dirty="0"/>
              <a:t> </a:t>
            </a:r>
            <a:r>
              <a:rPr lang="de-CH" dirty="0" err="1"/>
              <a:t>need</a:t>
            </a:r>
            <a:r>
              <a:rPr lang="de-CH" dirty="0"/>
              <a:t> </a:t>
            </a:r>
            <a:r>
              <a:rPr lang="de-CH" dirty="0" err="1"/>
              <a:t>help</a:t>
            </a:r>
            <a:r>
              <a:rPr lang="de-CH" dirty="0"/>
              <a:t> </a:t>
            </a:r>
            <a:r>
              <a:rPr lang="de-CH" dirty="0" err="1"/>
              <a:t>with</a:t>
            </a:r>
            <a:r>
              <a:rPr lang="de-CH" dirty="0"/>
              <a:t> </a:t>
            </a:r>
            <a:r>
              <a:rPr lang="de-CH" dirty="0" err="1"/>
              <a:t>people</a:t>
            </a:r>
            <a:r>
              <a:rPr lang="de-CH" dirty="0"/>
              <a:t> </a:t>
            </a:r>
            <a:r>
              <a:rPr lang="de-CH" dirty="0" err="1"/>
              <a:t>who</a:t>
            </a:r>
            <a:r>
              <a:rPr lang="de-CH" dirty="0"/>
              <a:t> </a:t>
            </a:r>
            <a:r>
              <a:rPr lang="de-CH" dirty="0" err="1"/>
              <a:t>can</a:t>
            </a:r>
            <a:r>
              <a:rPr lang="de-CH" dirty="0"/>
              <a:t> </a:t>
            </a:r>
            <a:r>
              <a:rPr lang="de-CH" dirty="0" err="1"/>
              <a:t>offer</a:t>
            </a:r>
            <a:r>
              <a:rPr lang="de-CH" dirty="0"/>
              <a:t> </a:t>
            </a:r>
            <a:r>
              <a:rPr lang="de-CH" dirty="0" err="1"/>
              <a:t>help</a:t>
            </a:r>
            <a:endParaRPr lang="de-CH" dirty="0"/>
          </a:p>
          <a:p>
            <a:pPr marL="171450" indent="-171450">
              <a:buFontTx/>
              <a:buChar char="-"/>
            </a:pPr>
            <a:r>
              <a:rPr lang="de-CH" dirty="0" err="1"/>
              <a:t>Establishing</a:t>
            </a:r>
            <a:r>
              <a:rPr lang="de-CH" dirty="0"/>
              <a:t> a </a:t>
            </a:r>
            <a:r>
              <a:rPr lang="de-CH" dirty="0" err="1"/>
              <a:t>community</a:t>
            </a:r>
            <a:r>
              <a:rPr lang="de-CH" dirty="0"/>
              <a:t> </a:t>
            </a:r>
            <a:r>
              <a:rPr lang="de-CH" dirty="0" err="1"/>
              <a:t>who</a:t>
            </a:r>
            <a:r>
              <a:rPr lang="de-CH" dirty="0"/>
              <a:t> </a:t>
            </a:r>
            <a:r>
              <a:rPr lang="de-CH" dirty="0" err="1"/>
              <a:t>trust</a:t>
            </a:r>
            <a:r>
              <a:rPr lang="de-CH" dirty="0"/>
              <a:t> </a:t>
            </a:r>
            <a:r>
              <a:rPr lang="de-CH" dirty="0" err="1"/>
              <a:t>each</a:t>
            </a:r>
            <a:r>
              <a:rPr lang="de-CH" dirty="0"/>
              <a:t> </a:t>
            </a:r>
            <a:r>
              <a:rPr lang="de-CH" dirty="0" err="1"/>
              <a:t>other</a:t>
            </a:r>
            <a:endParaRPr lang="de-CH" dirty="0"/>
          </a:p>
          <a:p>
            <a:pPr marL="171450" indent="-171450">
              <a:buFontTx/>
              <a:buChar char="-"/>
            </a:pPr>
            <a:endParaRPr lang="de-CH" dirty="0"/>
          </a:p>
          <a:p>
            <a:pPr marL="0" indent="0">
              <a:buFontTx/>
              <a:buNone/>
            </a:pPr>
            <a:r>
              <a:rPr lang="de-CH" dirty="0" err="1"/>
              <a:t>We</a:t>
            </a:r>
            <a:r>
              <a:rPr lang="de-CH" dirty="0"/>
              <a:t> </a:t>
            </a:r>
            <a:r>
              <a:rPr lang="de-CH" dirty="0" err="1"/>
              <a:t>have</a:t>
            </a:r>
            <a:r>
              <a:rPr lang="de-CH" dirty="0"/>
              <a:t> </a:t>
            </a:r>
            <a:r>
              <a:rPr lang="de-CH" dirty="0" err="1"/>
              <a:t>developed</a:t>
            </a:r>
            <a:r>
              <a:rPr lang="de-CH" dirty="0"/>
              <a:t> </a:t>
            </a:r>
            <a:r>
              <a:rPr lang="de-CH" dirty="0" err="1"/>
              <a:t>throughout</a:t>
            </a:r>
            <a:r>
              <a:rPr lang="de-CH" dirty="0"/>
              <a:t> </a:t>
            </a:r>
            <a:r>
              <a:rPr lang="de-CH" dirty="0" err="1"/>
              <a:t>the</a:t>
            </a:r>
            <a:r>
              <a:rPr lang="de-CH" dirty="0"/>
              <a:t> </a:t>
            </a:r>
            <a:r>
              <a:rPr lang="de-CH" dirty="0" err="1"/>
              <a:t>past</a:t>
            </a:r>
            <a:r>
              <a:rPr lang="de-CH" dirty="0"/>
              <a:t> 12 </a:t>
            </a:r>
            <a:r>
              <a:rPr lang="de-CH" dirty="0" err="1"/>
              <a:t>weeks</a:t>
            </a:r>
            <a:r>
              <a:rPr lang="de-CH" dirty="0"/>
              <a:t> a MVP </a:t>
            </a:r>
            <a:r>
              <a:rPr lang="de-CH" dirty="0" err="1"/>
              <a:t>which</a:t>
            </a:r>
            <a:r>
              <a:rPr lang="de-CH" dirty="0"/>
              <a:t> </a:t>
            </a:r>
            <a:r>
              <a:rPr lang="de-CH" dirty="0" err="1"/>
              <a:t>consists</a:t>
            </a:r>
            <a:r>
              <a:rPr lang="de-CH" dirty="0"/>
              <a:t> </a:t>
            </a:r>
            <a:r>
              <a:rPr lang="de-CH" dirty="0" err="1"/>
              <a:t>of</a:t>
            </a:r>
            <a:r>
              <a:rPr lang="de-CH" dirty="0"/>
              <a:t> a</a:t>
            </a:r>
          </a:p>
          <a:p>
            <a:pPr marL="171450" indent="-171450">
              <a:buFontTx/>
              <a:buChar char="-"/>
            </a:pPr>
            <a:r>
              <a:rPr lang="de-CH" dirty="0" err="1"/>
              <a:t>Usable</a:t>
            </a:r>
            <a:r>
              <a:rPr lang="de-CH" dirty="0"/>
              <a:t> </a:t>
            </a:r>
            <a:r>
              <a:rPr lang="de-CH" dirty="0" err="1"/>
              <a:t>app</a:t>
            </a:r>
            <a:r>
              <a:rPr lang="de-CH" dirty="0"/>
              <a:t>, </a:t>
            </a:r>
            <a:r>
              <a:rPr lang="de-CH" dirty="0" err="1"/>
              <a:t>technical</a:t>
            </a:r>
            <a:r>
              <a:rPr lang="de-CH" dirty="0"/>
              <a:t> </a:t>
            </a:r>
            <a:r>
              <a:rPr lang="de-CH" dirty="0" err="1"/>
              <a:t>solution</a:t>
            </a:r>
            <a:r>
              <a:rPr lang="de-CH" dirty="0"/>
              <a:t> will </a:t>
            </a:r>
            <a:r>
              <a:rPr lang="de-CH" dirty="0" err="1"/>
              <a:t>be</a:t>
            </a:r>
            <a:r>
              <a:rPr lang="de-CH" dirty="0"/>
              <a:t> </a:t>
            </a:r>
            <a:r>
              <a:rPr lang="de-CH" dirty="0" err="1"/>
              <a:t>shown</a:t>
            </a:r>
            <a:endParaRPr lang="de-CH" dirty="0"/>
          </a:p>
          <a:p>
            <a:pPr marL="171450" indent="-171450">
              <a:buFontTx/>
              <a:buChar char="-"/>
            </a:pPr>
            <a:r>
              <a:rPr lang="de-CH" dirty="0"/>
              <a:t>E2E </a:t>
            </a:r>
            <a:r>
              <a:rPr lang="de-CH" dirty="0" err="1"/>
              <a:t>Process</a:t>
            </a:r>
            <a:r>
              <a:rPr lang="de-CH" dirty="0"/>
              <a:t> </a:t>
            </a:r>
            <a:r>
              <a:rPr lang="de-CH" dirty="0" err="1"/>
              <a:t>flow</a:t>
            </a:r>
            <a:r>
              <a:rPr lang="de-CH" dirty="0"/>
              <a:t>, </a:t>
            </a:r>
            <a:r>
              <a:rPr lang="de-CH" dirty="0" err="1"/>
              <a:t>base</a:t>
            </a:r>
            <a:r>
              <a:rPr lang="de-CH" dirty="0"/>
              <a:t> for </a:t>
            </a:r>
            <a:r>
              <a:rPr lang="de-CH" dirty="0" err="1"/>
              <a:t>further</a:t>
            </a:r>
            <a:r>
              <a:rPr lang="de-CH" dirty="0"/>
              <a:t> </a:t>
            </a:r>
            <a:r>
              <a:rPr lang="de-CH" dirty="0" err="1"/>
              <a:t>development</a:t>
            </a:r>
            <a:endParaRPr lang="de-CH" dirty="0"/>
          </a:p>
          <a:p>
            <a:pPr marL="171450" indent="-171450">
              <a:buFontTx/>
              <a:buChar char="-"/>
            </a:pPr>
            <a:r>
              <a:rPr lang="de-CH" dirty="0"/>
              <a:t>Survey </a:t>
            </a:r>
            <a:r>
              <a:rPr lang="de-CH" dirty="0" err="1"/>
              <a:t>outcome</a:t>
            </a:r>
            <a:endParaRPr lang="de-CH" dirty="0"/>
          </a:p>
          <a:p>
            <a:pPr marL="171450" indent="-171450">
              <a:buFontTx/>
              <a:buChar char="-"/>
            </a:pPr>
            <a:r>
              <a:rPr lang="de-CH" dirty="0"/>
              <a:t>Marketing </a:t>
            </a:r>
            <a:r>
              <a:rPr lang="de-CH" dirty="0" err="1"/>
              <a:t>strategy</a:t>
            </a:r>
            <a:endParaRPr lang="de-CH" dirty="0"/>
          </a:p>
        </p:txBody>
      </p:sp>
      <p:sp>
        <p:nvSpPr>
          <p:cNvPr id="4" name="Foliennummernplatzhalter 3"/>
          <p:cNvSpPr>
            <a:spLocks noGrp="1"/>
          </p:cNvSpPr>
          <p:nvPr>
            <p:ph type="sldNum" sz="quarter" idx="5"/>
          </p:nvPr>
        </p:nvSpPr>
        <p:spPr/>
        <p:txBody>
          <a:bodyPr/>
          <a:lstStyle/>
          <a:p>
            <a:fld id="{2D97D326-170A-4B4A-91A3-645FD8271162}" type="slidenum">
              <a:rPr lang="en-CH" smtClean="0"/>
              <a:t>6</a:t>
            </a:fld>
            <a:endParaRPr lang="en-CH"/>
          </a:p>
        </p:txBody>
      </p:sp>
    </p:spTree>
    <p:extLst>
      <p:ext uri="{BB962C8B-B14F-4D97-AF65-F5344CB8AC3E}">
        <p14:creationId xmlns:p14="http://schemas.microsoft.com/office/powerpoint/2010/main" val="326419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With this MVP we reached the goal that we set ourselves for this project. It was not an easy way and we had to try out different tools to reach it. </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Working in this start-up mode with 9 people also requires that we set a focus on our teamwork. Our tool was the retro from the scrum methodology. Doing the retro forced us to reflect on our doing and how the project develops. We were all keen to improve the MVP, and therefore we did not shy back on bringing in our own ideas and critiques. However, stronger voices could influence the discussion and therefore we moved to easy-retro where we could have a less influential discussion. But similarly, to the process of creating the MVP the chosen tool might not always cover all the needs. We wanted to improve our teamwork and therefore did a personal feedback session on a Miro board where we could give feedback on each person's strengths and areas for development.</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This project for sure hand an impact on us as team but should definitely also have one for the outside world. With that I hand over to Beat. </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endParaRPr lang="de-CH"/>
          </a:p>
          <a:p>
            <a:endParaRPr lang="de-CH"/>
          </a:p>
          <a:p>
            <a:endParaRPr lang="de-CH"/>
          </a:p>
          <a:p>
            <a:r>
              <a:rPr lang="de-CH" err="1"/>
              <a:t>Now</a:t>
            </a:r>
            <a:r>
              <a:rPr lang="de-CH"/>
              <a:t> </a:t>
            </a:r>
            <a:r>
              <a:rPr lang="de-CH" err="1"/>
              <a:t>you</a:t>
            </a:r>
            <a:r>
              <a:rPr lang="de-CH"/>
              <a:t> </a:t>
            </a:r>
            <a:r>
              <a:rPr lang="de-CH" err="1"/>
              <a:t>have</a:t>
            </a:r>
            <a:r>
              <a:rPr lang="de-CH"/>
              <a:t> </a:t>
            </a:r>
            <a:r>
              <a:rPr lang="de-CH" err="1"/>
              <a:t>seen</a:t>
            </a:r>
            <a:r>
              <a:rPr lang="de-CH"/>
              <a:t> </a:t>
            </a:r>
            <a:r>
              <a:rPr lang="de-CH" err="1"/>
              <a:t>the</a:t>
            </a:r>
            <a:r>
              <a:rPr lang="de-CH"/>
              <a:t> </a:t>
            </a:r>
            <a:r>
              <a:rPr lang="de-CH" err="1"/>
              <a:t>technical</a:t>
            </a:r>
            <a:r>
              <a:rPr lang="de-CH"/>
              <a:t> </a:t>
            </a:r>
            <a:r>
              <a:rPr lang="de-CH" err="1"/>
              <a:t>solution</a:t>
            </a:r>
            <a:r>
              <a:rPr lang="de-CH"/>
              <a:t> but </a:t>
            </a:r>
            <a:r>
              <a:rPr lang="de-CH" err="1"/>
              <a:t>it</a:t>
            </a:r>
            <a:r>
              <a:rPr lang="de-CH"/>
              <a:t> </a:t>
            </a:r>
            <a:r>
              <a:rPr lang="de-CH" err="1"/>
              <a:t>is</a:t>
            </a:r>
            <a:r>
              <a:rPr lang="de-CH"/>
              <a:t> </a:t>
            </a:r>
            <a:r>
              <a:rPr lang="de-CH" err="1"/>
              <a:t>probably</a:t>
            </a:r>
            <a:r>
              <a:rPr lang="de-CH"/>
              <a:t> </a:t>
            </a:r>
            <a:r>
              <a:rPr lang="de-CH" err="1"/>
              <a:t>as</a:t>
            </a:r>
            <a:r>
              <a:rPr lang="de-CH"/>
              <a:t> </a:t>
            </a:r>
            <a:r>
              <a:rPr lang="de-CH" err="1"/>
              <a:t>well</a:t>
            </a:r>
            <a:r>
              <a:rPr lang="de-CH"/>
              <a:t> </a:t>
            </a:r>
            <a:r>
              <a:rPr lang="de-CH" err="1"/>
              <a:t>interesting</a:t>
            </a:r>
            <a:r>
              <a:rPr lang="de-CH"/>
              <a:t> </a:t>
            </a:r>
            <a:r>
              <a:rPr lang="de-CH" err="1"/>
              <a:t>how</a:t>
            </a:r>
            <a:r>
              <a:rPr lang="de-CH"/>
              <a:t> </a:t>
            </a:r>
            <a:r>
              <a:rPr lang="de-CH" err="1"/>
              <a:t>we</a:t>
            </a:r>
            <a:r>
              <a:rPr lang="de-CH"/>
              <a:t> </a:t>
            </a:r>
            <a:r>
              <a:rPr lang="de-CH" err="1"/>
              <a:t>have</a:t>
            </a:r>
            <a:r>
              <a:rPr lang="de-CH"/>
              <a:t> </a:t>
            </a:r>
            <a:r>
              <a:rPr lang="de-CH" err="1"/>
              <a:t>developed</a:t>
            </a:r>
            <a:r>
              <a:rPr lang="de-CH"/>
              <a:t> </a:t>
            </a:r>
            <a:r>
              <a:rPr lang="de-CH" err="1"/>
              <a:t>the</a:t>
            </a:r>
            <a:r>
              <a:rPr lang="de-CH"/>
              <a:t> </a:t>
            </a:r>
            <a:r>
              <a:rPr lang="de-CH" err="1"/>
              <a:t>solution</a:t>
            </a:r>
            <a:r>
              <a:rPr lang="de-CH"/>
              <a:t>. </a:t>
            </a:r>
            <a:r>
              <a:rPr lang="de-CH" err="1"/>
              <a:t>We</a:t>
            </a:r>
            <a:r>
              <a:rPr lang="de-CH"/>
              <a:t> </a:t>
            </a:r>
            <a:r>
              <a:rPr lang="de-CH" err="1"/>
              <a:t>have</a:t>
            </a:r>
            <a:r>
              <a:rPr lang="de-CH"/>
              <a:t> </a:t>
            </a:r>
            <a:r>
              <a:rPr lang="de-CH" err="1"/>
              <a:t>used</a:t>
            </a:r>
            <a:r>
              <a:rPr lang="de-CH"/>
              <a:t> </a:t>
            </a:r>
            <a:r>
              <a:rPr lang="de-CH" err="1"/>
              <a:t>the</a:t>
            </a:r>
            <a:r>
              <a:rPr lang="de-CH"/>
              <a:t> </a:t>
            </a:r>
            <a:r>
              <a:rPr lang="de-CH" err="1"/>
              <a:t>scrum</a:t>
            </a:r>
            <a:r>
              <a:rPr lang="de-CH"/>
              <a:t> </a:t>
            </a:r>
            <a:r>
              <a:rPr lang="de-CH" err="1"/>
              <a:t>methodology</a:t>
            </a:r>
            <a:r>
              <a:rPr lang="de-CH"/>
              <a:t> and </a:t>
            </a:r>
            <a:r>
              <a:rPr lang="de-CH" err="1"/>
              <a:t>have</a:t>
            </a:r>
            <a:r>
              <a:rPr lang="de-CH"/>
              <a:t> </a:t>
            </a:r>
            <a:r>
              <a:rPr lang="de-CH" err="1"/>
              <a:t>developed</a:t>
            </a:r>
            <a:r>
              <a:rPr lang="de-CH"/>
              <a:t> </a:t>
            </a:r>
            <a:r>
              <a:rPr lang="de-CH" err="1"/>
              <a:t>as</a:t>
            </a:r>
            <a:r>
              <a:rPr lang="de-CH"/>
              <a:t> a </a:t>
            </a:r>
            <a:r>
              <a:rPr lang="de-CH" err="1"/>
              <a:t>team</a:t>
            </a:r>
            <a:r>
              <a:rPr lang="de-CH"/>
              <a:t>. </a:t>
            </a:r>
          </a:p>
          <a:p>
            <a:r>
              <a:rPr lang="de-CH" err="1"/>
              <a:t>One</a:t>
            </a:r>
            <a:r>
              <a:rPr lang="de-CH"/>
              <a:t> </a:t>
            </a:r>
            <a:r>
              <a:rPr lang="de-CH" err="1"/>
              <a:t>example</a:t>
            </a:r>
            <a:r>
              <a:rPr lang="de-CH"/>
              <a:t> </a:t>
            </a:r>
            <a:r>
              <a:rPr lang="de-CH" err="1"/>
              <a:t>which</a:t>
            </a:r>
            <a:r>
              <a:rPr lang="de-CH"/>
              <a:t> </a:t>
            </a:r>
            <a:r>
              <a:rPr lang="de-CH" err="1"/>
              <a:t>we</a:t>
            </a:r>
            <a:r>
              <a:rPr lang="de-CH"/>
              <a:t> </a:t>
            </a:r>
            <a:r>
              <a:rPr lang="de-CH" err="1"/>
              <a:t>would</a:t>
            </a:r>
            <a:r>
              <a:rPr lang="de-CH"/>
              <a:t> like </a:t>
            </a:r>
            <a:r>
              <a:rPr lang="de-CH" err="1"/>
              <a:t>to</a:t>
            </a:r>
            <a:r>
              <a:rPr lang="de-CH"/>
              <a:t> highlight </a:t>
            </a:r>
            <a:r>
              <a:rPr lang="de-CH" err="1"/>
              <a:t>is</a:t>
            </a:r>
            <a:r>
              <a:rPr lang="de-CH"/>
              <a:t> </a:t>
            </a:r>
            <a:r>
              <a:rPr lang="de-CH" err="1"/>
              <a:t>the</a:t>
            </a:r>
            <a:r>
              <a:rPr lang="de-CH"/>
              <a:t> </a:t>
            </a:r>
            <a:r>
              <a:rPr lang="de-CH" err="1"/>
              <a:t>retro</a:t>
            </a:r>
            <a:r>
              <a:rPr lang="de-CH"/>
              <a:t>:</a:t>
            </a:r>
          </a:p>
          <a:p>
            <a:pPr marL="171450" indent="-171450">
              <a:buFontTx/>
              <a:buChar char="-"/>
            </a:pPr>
            <a:r>
              <a:rPr lang="de-CH" err="1"/>
              <a:t>Initially</a:t>
            </a:r>
            <a:r>
              <a:rPr lang="de-CH"/>
              <a:t> a </a:t>
            </a:r>
            <a:r>
              <a:rPr lang="de-CH" err="1"/>
              <a:t>discussion</a:t>
            </a:r>
            <a:r>
              <a:rPr lang="de-CH"/>
              <a:t> </a:t>
            </a:r>
            <a:r>
              <a:rPr lang="de-CH" err="1"/>
              <a:t>where</a:t>
            </a:r>
            <a:r>
              <a:rPr lang="de-CH"/>
              <a:t> </a:t>
            </a:r>
            <a:r>
              <a:rPr lang="de-CH" err="1"/>
              <a:t>everyone</a:t>
            </a:r>
            <a:r>
              <a:rPr lang="de-CH"/>
              <a:t> </a:t>
            </a:r>
            <a:r>
              <a:rPr lang="de-CH" err="1"/>
              <a:t>can</a:t>
            </a:r>
            <a:r>
              <a:rPr lang="de-CH"/>
              <a:t> bring in </a:t>
            </a:r>
            <a:r>
              <a:rPr lang="de-CH" err="1"/>
              <a:t>points</a:t>
            </a:r>
            <a:r>
              <a:rPr lang="de-CH"/>
              <a:t> (</a:t>
            </a:r>
            <a:r>
              <a:rPr lang="de-CH" err="1"/>
              <a:t>influenced</a:t>
            </a:r>
            <a:r>
              <a:rPr lang="de-CH"/>
              <a:t> </a:t>
            </a:r>
            <a:r>
              <a:rPr lang="de-CH" err="1"/>
              <a:t>discussion</a:t>
            </a:r>
            <a:r>
              <a:rPr lang="de-CH"/>
              <a:t>)</a:t>
            </a:r>
          </a:p>
          <a:p>
            <a:pPr marL="171450" indent="-171450">
              <a:buFontTx/>
              <a:buChar char="-"/>
            </a:pPr>
            <a:r>
              <a:rPr lang="de-CH"/>
              <a:t>Adaption </a:t>
            </a:r>
            <a:r>
              <a:rPr lang="de-CH" err="1"/>
              <a:t>to</a:t>
            </a:r>
            <a:r>
              <a:rPr lang="de-CH"/>
              <a:t> individual </a:t>
            </a:r>
            <a:r>
              <a:rPr lang="de-CH" err="1"/>
              <a:t>board</a:t>
            </a:r>
            <a:r>
              <a:rPr lang="de-CH"/>
              <a:t> </a:t>
            </a:r>
            <a:r>
              <a:rPr lang="de-CH" err="1"/>
              <a:t>where</a:t>
            </a:r>
            <a:r>
              <a:rPr lang="de-CH"/>
              <a:t> </a:t>
            </a:r>
            <a:r>
              <a:rPr lang="de-CH" err="1"/>
              <a:t>each</a:t>
            </a:r>
            <a:r>
              <a:rPr lang="de-CH"/>
              <a:t> </a:t>
            </a:r>
            <a:r>
              <a:rPr lang="de-CH" err="1"/>
              <a:t>one</a:t>
            </a:r>
            <a:r>
              <a:rPr lang="de-CH"/>
              <a:t> </a:t>
            </a:r>
            <a:r>
              <a:rPr lang="de-CH" err="1"/>
              <a:t>needed</a:t>
            </a:r>
            <a:r>
              <a:rPr lang="de-CH"/>
              <a:t> </a:t>
            </a:r>
            <a:r>
              <a:rPr lang="de-CH" err="1"/>
              <a:t>to</a:t>
            </a:r>
            <a:r>
              <a:rPr lang="de-CH"/>
              <a:t> </a:t>
            </a:r>
            <a:r>
              <a:rPr lang="de-CH" err="1"/>
              <a:t>submit</a:t>
            </a:r>
            <a:r>
              <a:rPr lang="de-CH"/>
              <a:t> </a:t>
            </a:r>
            <a:r>
              <a:rPr lang="de-CH" err="1"/>
              <a:t>their</a:t>
            </a:r>
            <a:r>
              <a:rPr lang="de-CH"/>
              <a:t> POV </a:t>
            </a:r>
            <a:r>
              <a:rPr lang="de-CH">
                <a:sym typeface="Wingdings" panose="05000000000000000000" pitchFamily="2" charset="2"/>
              </a:rPr>
              <a:t> </a:t>
            </a:r>
            <a:r>
              <a:rPr lang="de-CH" err="1">
                <a:sym typeface="Wingdings" panose="05000000000000000000" pitchFamily="2" charset="2"/>
              </a:rPr>
              <a:t>then</a:t>
            </a:r>
            <a:r>
              <a:rPr lang="de-CH">
                <a:sym typeface="Wingdings" panose="05000000000000000000" pitchFamily="2" charset="2"/>
              </a:rPr>
              <a:t> </a:t>
            </a:r>
            <a:r>
              <a:rPr lang="de-CH" err="1">
                <a:sym typeface="Wingdings" panose="05000000000000000000" pitchFamily="2" charset="2"/>
              </a:rPr>
              <a:t>discussion</a:t>
            </a:r>
            <a:endParaRPr lang="de-CH">
              <a:sym typeface="Wingdings" panose="05000000000000000000" pitchFamily="2" charset="2"/>
            </a:endParaRPr>
          </a:p>
          <a:p>
            <a:pPr marL="171450" indent="-171450">
              <a:buFontTx/>
              <a:buChar char="-"/>
            </a:pPr>
            <a:r>
              <a:rPr lang="de-CH" err="1">
                <a:sym typeface="Wingdings" panose="05000000000000000000" pitchFamily="2" charset="2"/>
              </a:rPr>
              <a:t>However</a:t>
            </a:r>
            <a:r>
              <a:rPr lang="de-CH">
                <a:sym typeface="Wingdings" panose="05000000000000000000" pitchFamily="2" charset="2"/>
              </a:rPr>
              <a:t>, </a:t>
            </a:r>
            <a:r>
              <a:rPr lang="de-CH" err="1">
                <a:sym typeface="Wingdings" panose="05000000000000000000" pitchFamily="2" charset="2"/>
              </a:rPr>
              <a:t>Scrum</a:t>
            </a:r>
            <a:r>
              <a:rPr lang="de-CH">
                <a:sym typeface="Wingdings" panose="05000000000000000000" pitchFamily="2" charset="2"/>
              </a:rPr>
              <a:t> </a:t>
            </a:r>
            <a:r>
              <a:rPr lang="de-CH" err="1">
                <a:sym typeface="Wingdings" panose="05000000000000000000" pitchFamily="2" charset="2"/>
              </a:rPr>
              <a:t>does</a:t>
            </a:r>
            <a:r>
              <a:rPr lang="de-CH">
                <a:sym typeface="Wingdings" panose="05000000000000000000" pitchFamily="2" charset="2"/>
              </a:rPr>
              <a:t> not </a:t>
            </a:r>
            <a:r>
              <a:rPr lang="de-CH" err="1">
                <a:sym typeface="Wingdings" panose="05000000000000000000" pitchFamily="2" charset="2"/>
              </a:rPr>
              <a:t>cover</a:t>
            </a:r>
            <a:r>
              <a:rPr lang="de-CH">
                <a:sym typeface="Wingdings" panose="05000000000000000000" pitchFamily="2" charset="2"/>
              </a:rPr>
              <a:t> </a:t>
            </a:r>
            <a:r>
              <a:rPr lang="de-CH" err="1">
                <a:sym typeface="Wingdings" panose="05000000000000000000" pitchFamily="2" charset="2"/>
              </a:rPr>
              <a:t>the</a:t>
            </a:r>
            <a:r>
              <a:rPr lang="de-CH">
                <a:sym typeface="Wingdings" panose="05000000000000000000" pitchFamily="2" charset="2"/>
              </a:rPr>
              <a:t> </a:t>
            </a:r>
            <a:r>
              <a:rPr lang="de-CH" err="1">
                <a:sym typeface="Wingdings" panose="05000000000000000000" pitchFamily="2" charset="2"/>
              </a:rPr>
              <a:t>team</a:t>
            </a:r>
            <a:r>
              <a:rPr lang="de-CH">
                <a:sym typeface="Wingdings" panose="05000000000000000000" pitchFamily="2" charset="2"/>
              </a:rPr>
              <a:t> </a:t>
            </a:r>
            <a:r>
              <a:rPr lang="de-CH" err="1">
                <a:sym typeface="Wingdings" panose="05000000000000000000" pitchFamily="2" charset="2"/>
              </a:rPr>
              <a:t>building</a:t>
            </a:r>
            <a:r>
              <a:rPr lang="de-CH">
                <a:sym typeface="Wingdings" panose="05000000000000000000" pitchFamily="2" charset="2"/>
              </a:rPr>
              <a:t> per se, </a:t>
            </a:r>
            <a:r>
              <a:rPr lang="de-CH" err="1">
                <a:sym typeface="Wingdings" panose="05000000000000000000" pitchFamily="2" charset="2"/>
              </a:rPr>
              <a:t>therefore</a:t>
            </a:r>
            <a:r>
              <a:rPr lang="de-CH">
                <a:sym typeface="Wingdings" panose="05000000000000000000" pitchFamily="2" charset="2"/>
              </a:rPr>
              <a:t> </a:t>
            </a:r>
            <a:r>
              <a:rPr lang="de-CH" err="1">
                <a:sym typeface="Wingdings" panose="05000000000000000000" pitchFamily="2" charset="2"/>
              </a:rPr>
              <a:t>we</a:t>
            </a:r>
            <a:r>
              <a:rPr lang="de-CH">
                <a:sym typeface="Wingdings" panose="05000000000000000000" pitchFamily="2" charset="2"/>
              </a:rPr>
              <a:t> </a:t>
            </a:r>
            <a:r>
              <a:rPr lang="de-CH" err="1">
                <a:sym typeface="Wingdings" panose="05000000000000000000" pitchFamily="2" charset="2"/>
              </a:rPr>
              <a:t>have</a:t>
            </a:r>
            <a:r>
              <a:rPr lang="de-CH">
                <a:sym typeface="Wingdings" panose="05000000000000000000" pitchFamily="2" charset="2"/>
              </a:rPr>
              <a:t> </a:t>
            </a:r>
            <a:r>
              <a:rPr lang="de-CH" err="1">
                <a:sym typeface="Wingdings" panose="05000000000000000000" pitchFamily="2" charset="2"/>
              </a:rPr>
              <a:t>added</a:t>
            </a:r>
            <a:r>
              <a:rPr lang="de-CH">
                <a:sym typeface="Wingdings" panose="05000000000000000000" pitchFamily="2" charset="2"/>
              </a:rPr>
              <a:t> </a:t>
            </a:r>
            <a:r>
              <a:rPr lang="de-CH" err="1">
                <a:sym typeface="Wingdings" panose="05000000000000000000" pitchFamily="2" charset="2"/>
              </a:rPr>
              <a:t>for</a:t>
            </a:r>
            <a:r>
              <a:rPr lang="de-CH">
                <a:sym typeface="Wingdings" panose="05000000000000000000" pitchFamily="2" charset="2"/>
              </a:rPr>
              <a:t> </a:t>
            </a:r>
            <a:r>
              <a:rPr lang="de-CH" err="1">
                <a:sym typeface="Wingdings" panose="05000000000000000000" pitchFamily="2" charset="2"/>
              </a:rPr>
              <a:t>that</a:t>
            </a:r>
            <a:r>
              <a:rPr lang="de-CH">
                <a:sym typeface="Wingdings" panose="05000000000000000000" pitchFamily="2" charset="2"/>
              </a:rPr>
              <a:t> </a:t>
            </a:r>
            <a:r>
              <a:rPr lang="de-CH" err="1">
                <a:sym typeface="Wingdings" panose="05000000000000000000" pitchFamily="2" charset="2"/>
              </a:rPr>
              <a:t>part</a:t>
            </a:r>
            <a:r>
              <a:rPr lang="de-CH">
                <a:sym typeface="Wingdings" panose="05000000000000000000" pitchFamily="2" charset="2"/>
              </a:rPr>
              <a:t> </a:t>
            </a:r>
            <a:r>
              <a:rPr lang="de-CH" err="1">
                <a:sym typeface="Wingdings" panose="05000000000000000000" pitchFamily="2" charset="2"/>
              </a:rPr>
              <a:t>as</a:t>
            </a:r>
            <a:r>
              <a:rPr lang="de-CH">
                <a:sym typeface="Wingdings" panose="05000000000000000000" pitchFamily="2" charset="2"/>
              </a:rPr>
              <a:t> </a:t>
            </a:r>
            <a:r>
              <a:rPr lang="de-CH" err="1">
                <a:sym typeface="Wingdings" panose="05000000000000000000" pitchFamily="2" charset="2"/>
              </a:rPr>
              <a:t>well</a:t>
            </a:r>
            <a:r>
              <a:rPr lang="de-CH">
                <a:sym typeface="Wingdings" panose="05000000000000000000" pitchFamily="2" charset="2"/>
              </a:rPr>
              <a:t> a </a:t>
            </a:r>
            <a:r>
              <a:rPr lang="de-CH" err="1">
                <a:sym typeface="Wingdings" panose="05000000000000000000" pitchFamily="2" charset="2"/>
              </a:rPr>
              <a:t>point</a:t>
            </a:r>
            <a:r>
              <a:rPr lang="de-CH">
                <a:sym typeface="Wingdings" panose="05000000000000000000" pitchFamily="2" charset="2"/>
              </a:rPr>
              <a:t> (</a:t>
            </a:r>
            <a:r>
              <a:rPr lang="de-CH" err="1">
                <a:sym typeface="Wingdings" panose="05000000000000000000" pitchFamily="2" charset="2"/>
              </a:rPr>
              <a:t>strengths</a:t>
            </a:r>
            <a:r>
              <a:rPr lang="de-CH">
                <a:sym typeface="Wingdings" panose="05000000000000000000" pitchFamily="2" charset="2"/>
              </a:rPr>
              <a:t> – </a:t>
            </a:r>
            <a:r>
              <a:rPr lang="de-CH" err="1">
                <a:sym typeface="Wingdings" panose="05000000000000000000" pitchFamily="2" charset="2"/>
              </a:rPr>
              <a:t>area</a:t>
            </a:r>
            <a:r>
              <a:rPr lang="de-CH">
                <a:sym typeface="Wingdings" panose="05000000000000000000" pitchFamily="2" charset="2"/>
              </a:rPr>
              <a:t> </a:t>
            </a:r>
            <a:r>
              <a:rPr lang="de-CH" err="1">
                <a:sym typeface="Wingdings" panose="05000000000000000000" pitchFamily="2" charset="2"/>
              </a:rPr>
              <a:t>for</a:t>
            </a:r>
            <a:r>
              <a:rPr lang="de-CH">
                <a:sym typeface="Wingdings" panose="05000000000000000000" pitchFamily="2" charset="2"/>
              </a:rPr>
              <a:t> </a:t>
            </a:r>
            <a:r>
              <a:rPr lang="de-CH" err="1">
                <a:sym typeface="Wingdings" panose="05000000000000000000" pitchFamily="2" charset="2"/>
              </a:rPr>
              <a:t>developments</a:t>
            </a:r>
            <a:r>
              <a:rPr lang="de-CH">
                <a:sym typeface="Wingdings" panose="05000000000000000000" pitchFamily="2" charset="2"/>
              </a:rPr>
              <a:t>)</a:t>
            </a:r>
            <a:endParaRPr lang="de-CH"/>
          </a:p>
        </p:txBody>
      </p:sp>
      <p:sp>
        <p:nvSpPr>
          <p:cNvPr id="4" name="Foliennummernplatzhalter 3"/>
          <p:cNvSpPr>
            <a:spLocks noGrp="1"/>
          </p:cNvSpPr>
          <p:nvPr>
            <p:ph type="sldNum" sz="quarter" idx="5"/>
          </p:nvPr>
        </p:nvSpPr>
        <p:spPr/>
        <p:txBody>
          <a:bodyPr/>
          <a:lstStyle/>
          <a:p>
            <a:fld id="{2D97D326-170A-4B4A-91A3-645FD8271162}" type="slidenum">
              <a:rPr lang="en-CH" smtClean="0"/>
              <a:t>8</a:t>
            </a:fld>
            <a:endParaRPr lang="en-CH"/>
          </a:p>
        </p:txBody>
      </p:sp>
    </p:spTree>
    <p:extLst>
      <p:ext uri="{BB962C8B-B14F-4D97-AF65-F5344CB8AC3E}">
        <p14:creationId xmlns:p14="http://schemas.microsoft.com/office/powerpoint/2010/main" val="3169196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Coming </a:t>
            </a:r>
            <a:r>
              <a:rPr lang="de-CH" err="1"/>
              <a:t>from</a:t>
            </a:r>
            <a:r>
              <a:rPr lang="de-CH"/>
              <a:t> </a:t>
            </a:r>
            <a:r>
              <a:rPr lang="de-CH" err="1"/>
              <a:t>the</a:t>
            </a:r>
            <a:r>
              <a:rPr lang="de-CH"/>
              <a:t> </a:t>
            </a:r>
            <a:r>
              <a:rPr lang="de-CH" err="1"/>
              <a:t>how</a:t>
            </a:r>
            <a:r>
              <a:rPr lang="de-CH"/>
              <a:t> </a:t>
            </a:r>
            <a:r>
              <a:rPr lang="de-CH" err="1"/>
              <a:t>to</a:t>
            </a:r>
            <a:r>
              <a:rPr lang="de-CH"/>
              <a:t> </a:t>
            </a:r>
            <a:r>
              <a:rPr lang="de-CH" err="1"/>
              <a:t>what</a:t>
            </a:r>
            <a:r>
              <a:rPr lang="de-CH"/>
              <a:t> </a:t>
            </a:r>
            <a:r>
              <a:rPr lang="de-CH" err="1"/>
              <a:t>we</a:t>
            </a:r>
            <a:r>
              <a:rPr lang="de-CH"/>
              <a:t> </a:t>
            </a:r>
            <a:r>
              <a:rPr lang="de-CH" err="1"/>
              <a:t>expect</a:t>
            </a:r>
            <a:r>
              <a:rPr lang="de-CH"/>
              <a:t> on </a:t>
            </a:r>
            <a:r>
              <a:rPr lang="de-CH" err="1"/>
              <a:t>the</a:t>
            </a:r>
            <a:r>
              <a:rPr lang="de-CH"/>
              <a:t> </a:t>
            </a:r>
            <a:r>
              <a:rPr lang="de-CH" err="1"/>
              <a:t>way</a:t>
            </a:r>
            <a:r>
              <a:rPr lang="de-CH"/>
              <a:t> </a:t>
            </a:r>
            <a:r>
              <a:rPr lang="de-CH" err="1"/>
              <a:t>forward</a:t>
            </a:r>
            <a:r>
              <a:rPr lang="de-CH"/>
              <a:t>.</a:t>
            </a:r>
          </a:p>
          <a:p>
            <a:r>
              <a:rPr lang="de-CH" err="1"/>
              <a:t>Regarding</a:t>
            </a:r>
            <a:r>
              <a:rPr lang="de-CH"/>
              <a:t> </a:t>
            </a:r>
            <a:r>
              <a:rPr lang="de-CH" err="1"/>
              <a:t>impact</a:t>
            </a:r>
            <a:r>
              <a:rPr lang="de-CH"/>
              <a:t> on </a:t>
            </a:r>
            <a:r>
              <a:rPr lang="de-CH" err="1"/>
              <a:t>the</a:t>
            </a:r>
            <a:r>
              <a:rPr lang="de-CH"/>
              <a:t> </a:t>
            </a:r>
            <a:r>
              <a:rPr lang="de-CH" err="1"/>
              <a:t>way</a:t>
            </a:r>
            <a:r>
              <a:rPr lang="de-CH"/>
              <a:t> </a:t>
            </a:r>
            <a:r>
              <a:rPr lang="de-CH" err="1"/>
              <a:t>forward</a:t>
            </a:r>
            <a:r>
              <a:rPr lang="de-CH"/>
              <a:t> I </a:t>
            </a:r>
            <a:r>
              <a:rPr lang="de-CH" err="1"/>
              <a:t>would</a:t>
            </a:r>
            <a:r>
              <a:rPr lang="de-CH"/>
              <a:t> like </a:t>
            </a:r>
            <a:r>
              <a:rPr lang="de-CH" err="1"/>
              <a:t>to</a:t>
            </a:r>
            <a:r>
              <a:rPr lang="de-CH"/>
              <a:t> highlight 3 </a:t>
            </a:r>
            <a:r>
              <a:rPr lang="de-CH" err="1"/>
              <a:t>points</a:t>
            </a:r>
            <a:r>
              <a:rPr lang="de-CH"/>
              <a:t>:</a:t>
            </a:r>
          </a:p>
          <a:p>
            <a:pPr marL="171450" indent="-171450">
              <a:buFontTx/>
              <a:buChar char="-"/>
            </a:pPr>
            <a:r>
              <a:rPr lang="de-CH" err="1"/>
              <a:t>Our</a:t>
            </a:r>
            <a:r>
              <a:rPr lang="de-CH"/>
              <a:t> </a:t>
            </a:r>
            <a:r>
              <a:rPr lang="de-CH" err="1"/>
              <a:t>product</a:t>
            </a:r>
            <a:r>
              <a:rPr lang="de-CH"/>
              <a:t>: </a:t>
            </a:r>
            <a:r>
              <a:rPr lang="de-CH" err="1"/>
              <a:t>We</a:t>
            </a:r>
            <a:r>
              <a:rPr lang="de-CH"/>
              <a:t> </a:t>
            </a:r>
            <a:r>
              <a:rPr lang="de-CH" err="1"/>
              <a:t>brought</a:t>
            </a:r>
            <a:r>
              <a:rPr lang="de-CH"/>
              <a:t> an </a:t>
            </a:r>
            <a:r>
              <a:rPr lang="de-CH" err="1"/>
              <a:t>idea</a:t>
            </a:r>
            <a:r>
              <a:rPr lang="de-CH"/>
              <a:t> </a:t>
            </a:r>
            <a:r>
              <a:rPr lang="de-CH" err="1"/>
              <a:t>to</a:t>
            </a:r>
            <a:r>
              <a:rPr lang="de-CH"/>
              <a:t> </a:t>
            </a:r>
            <a:r>
              <a:rPr lang="de-CH" err="1"/>
              <a:t>life</a:t>
            </a:r>
            <a:r>
              <a:rPr lang="de-CH"/>
              <a:t> </a:t>
            </a:r>
            <a:r>
              <a:rPr lang="de-CH" err="1"/>
              <a:t>to</a:t>
            </a:r>
            <a:r>
              <a:rPr lang="de-CH"/>
              <a:t> </a:t>
            </a:r>
            <a:r>
              <a:rPr lang="de-CH" err="1"/>
              <a:t>actually</a:t>
            </a:r>
            <a:r>
              <a:rPr lang="de-CH"/>
              <a:t> </a:t>
            </a:r>
            <a:r>
              <a:rPr lang="de-CH" err="1"/>
              <a:t>help</a:t>
            </a:r>
            <a:r>
              <a:rPr lang="de-CH"/>
              <a:t> </a:t>
            </a:r>
            <a:r>
              <a:rPr lang="de-CH" err="1"/>
              <a:t>people</a:t>
            </a:r>
            <a:r>
              <a:rPr lang="de-CH"/>
              <a:t> in </a:t>
            </a:r>
            <a:r>
              <a:rPr lang="de-CH" err="1"/>
              <a:t>need</a:t>
            </a:r>
            <a:r>
              <a:rPr lang="de-CH"/>
              <a:t>. </a:t>
            </a:r>
            <a:r>
              <a:rPr lang="de-CH" err="1"/>
              <a:t>Our</a:t>
            </a:r>
            <a:r>
              <a:rPr lang="de-CH"/>
              <a:t> </a:t>
            </a:r>
            <a:r>
              <a:rPr lang="de-CH" err="1"/>
              <a:t>platform</a:t>
            </a:r>
            <a:r>
              <a:rPr lang="de-CH"/>
              <a:t> </a:t>
            </a:r>
            <a:r>
              <a:rPr lang="de-CH" err="1"/>
              <a:t>can</a:t>
            </a:r>
            <a:r>
              <a:rPr lang="de-CH"/>
              <a:t> </a:t>
            </a:r>
            <a:r>
              <a:rPr lang="de-CH" err="1"/>
              <a:t>act</a:t>
            </a:r>
            <a:r>
              <a:rPr lang="de-CH"/>
              <a:t> </a:t>
            </a:r>
            <a:r>
              <a:rPr lang="de-CH" err="1"/>
              <a:t>as</a:t>
            </a:r>
            <a:r>
              <a:rPr lang="de-CH"/>
              <a:t> a </a:t>
            </a:r>
            <a:r>
              <a:rPr lang="de-CH" err="1"/>
              <a:t>broker</a:t>
            </a:r>
            <a:r>
              <a:rPr lang="de-CH"/>
              <a:t> and </a:t>
            </a:r>
            <a:r>
              <a:rPr lang="de-CH" err="1"/>
              <a:t>we</a:t>
            </a:r>
            <a:r>
              <a:rPr lang="de-CH"/>
              <a:t> </a:t>
            </a:r>
            <a:r>
              <a:rPr lang="de-CH" err="1"/>
              <a:t>developed</a:t>
            </a:r>
            <a:r>
              <a:rPr lang="de-CH"/>
              <a:t> a </a:t>
            </a:r>
            <a:r>
              <a:rPr lang="de-CH" err="1"/>
              <a:t>first</a:t>
            </a:r>
            <a:r>
              <a:rPr lang="de-CH"/>
              <a:t> </a:t>
            </a:r>
            <a:r>
              <a:rPr lang="de-CH" err="1"/>
              <a:t>solution</a:t>
            </a:r>
            <a:r>
              <a:rPr lang="de-CH"/>
              <a:t> </a:t>
            </a:r>
            <a:r>
              <a:rPr lang="de-CH" err="1"/>
              <a:t>for</a:t>
            </a:r>
            <a:r>
              <a:rPr lang="de-CH"/>
              <a:t> it.</a:t>
            </a:r>
          </a:p>
          <a:p>
            <a:pPr marL="171450" indent="-171450">
              <a:buFontTx/>
              <a:buChar char="-"/>
            </a:pPr>
            <a:r>
              <a:rPr lang="de-CH" err="1"/>
              <a:t>Us</a:t>
            </a:r>
            <a:r>
              <a:rPr lang="de-CH"/>
              <a:t> </a:t>
            </a:r>
            <a:r>
              <a:rPr lang="de-CH" err="1"/>
              <a:t>as</a:t>
            </a:r>
            <a:r>
              <a:rPr lang="de-CH"/>
              <a:t> </a:t>
            </a:r>
            <a:r>
              <a:rPr lang="de-CH" err="1"/>
              <a:t>people</a:t>
            </a:r>
            <a:r>
              <a:rPr lang="de-CH"/>
              <a:t>: </a:t>
            </a:r>
            <a:r>
              <a:rPr lang="de-CH" err="1"/>
              <a:t>We</a:t>
            </a:r>
            <a:r>
              <a:rPr lang="de-CH"/>
              <a:t> </a:t>
            </a:r>
            <a:r>
              <a:rPr lang="de-CH" err="1"/>
              <a:t>realized</a:t>
            </a:r>
            <a:r>
              <a:rPr lang="de-CH"/>
              <a:t> </a:t>
            </a:r>
            <a:r>
              <a:rPr lang="de-CH" err="1"/>
              <a:t>that</a:t>
            </a:r>
            <a:r>
              <a:rPr lang="de-CH"/>
              <a:t> </a:t>
            </a:r>
            <a:r>
              <a:rPr lang="de-CH" err="1"/>
              <a:t>we</a:t>
            </a:r>
            <a:r>
              <a:rPr lang="de-CH"/>
              <a:t> </a:t>
            </a:r>
            <a:r>
              <a:rPr lang="de-CH" err="1"/>
              <a:t>actually</a:t>
            </a:r>
            <a:r>
              <a:rPr lang="de-CH"/>
              <a:t> </a:t>
            </a:r>
            <a:r>
              <a:rPr lang="de-CH" err="1"/>
              <a:t>can</a:t>
            </a:r>
            <a:r>
              <a:rPr lang="de-CH"/>
              <a:t> </a:t>
            </a:r>
            <a:r>
              <a:rPr lang="de-CH" err="1"/>
              <a:t>create</a:t>
            </a:r>
            <a:r>
              <a:rPr lang="de-CH"/>
              <a:t> </a:t>
            </a:r>
            <a:r>
              <a:rPr lang="de-CH" err="1"/>
              <a:t>something</a:t>
            </a:r>
            <a:r>
              <a:rPr lang="de-CH"/>
              <a:t> like a </a:t>
            </a:r>
            <a:r>
              <a:rPr lang="de-CH" err="1"/>
              <a:t>platform</a:t>
            </a:r>
            <a:r>
              <a:rPr lang="de-CH"/>
              <a:t> </a:t>
            </a:r>
            <a:r>
              <a:rPr lang="de-CH" err="1"/>
              <a:t>even</a:t>
            </a:r>
            <a:r>
              <a:rPr lang="de-CH"/>
              <a:t> </a:t>
            </a:r>
            <a:r>
              <a:rPr lang="de-CH" err="1"/>
              <a:t>though</a:t>
            </a:r>
            <a:r>
              <a:rPr lang="de-CH"/>
              <a:t> </a:t>
            </a:r>
            <a:r>
              <a:rPr lang="de-CH" err="1"/>
              <a:t>it</a:t>
            </a:r>
            <a:r>
              <a:rPr lang="de-CH"/>
              <a:t> </a:t>
            </a:r>
            <a:r>
              <a:rPr lang="de-CH" err="1"/>
              <a:t>seems</a:t>
            </a:r>
            <a:r>
              <a:rPr lang="de-CH"/>
              <a:t> so </a:t>
            </a:r>
            <a:r>
              <a:rPr lang="de-CH" err="1"/>
              <a:t>far</a:t>
            </a:r>
            <a:r>
              <a:rPr lang="de-CH"/>
              <a:t>. And </a:t>
            </a:r>
            <a:r>
              <a:rPr lang="de-CH" err="1"/>
              <a:t>this</a:t>
            </a:r>
            <a:r>
              <a:rPr lang="de-CH"/>
              <a:t> </a:t>
            </a:r>
            <a:r>
              <a:rPr lang="de-CH" err="1"/>
              <a:t>with</a:t>
            </a:r>
            <a:r>
              <a:rPr lang="de-CH"/>
              <a:t> different </a:t>
            </a:r>
            <a:r>
              <a:rPr lang="de-CH" err="1"/>
              <a:t>personalities</a:t>
            </a:r>
            <a:r>
              <a:rPr lang="de-CH"/>
              <a:t> in </a:t>
            </a:r>
            <a:r>
              <a:rPr lang="de-CH" err="1"/>
              <a:t>our</a:t>
            </a:r>
            <a:r>
              <a:rPr lang="de-CH"/>
              <a:t> </a:t>
            </a:r>
            <a:r>
              <a:rPr lang="de-CH" err="1"/>
              <a:t>team</a:t>
            </a:r>
            <a:endParaRPr lang="de-CH"/>
          </a:p>
          <a:p>
            <a:pPr marL="171450" indent="-171450">
              <a:buFontTx/>
              <a:buChar char="-"/>
            </a:pPr>
            <a:r>
              <a:rPr lang="de-CH"/>
              <a:t>On </a:t>
            </a:r>
            <a:r>
              <a:rPr lang="de-CH" err="1"/>
              <a:t>the</a:t>
            </a:r>
            <a:r>
              <a:rPr lang="de-CH"/>
              <a:t> outside </a:t>
            </a:r>
            <a:r>
              <a:rPr lang="de-CH" err="1"/>
              <a:t>world</a:t>
            </a:r>
            <a:r>
              <a:rPr lang="de-CH"/>
              <a:t>: </a:t>
            </a:r>
            <a:r>
              <a:rPr lang="de-CH" err="1"/>
              <a:t>With</a:t>
            </a:r>
            <a:r>
              <a:rPr lang="de-CH"/>
              <a:t> </a:t>
            </a:r>
            <a:r>
              <a:rPr lang="de-CH" err="1"/>
              <a:t>our</a:t>
            </a:r>
            <a:r>
              <a:rPr lang="de-CH"/>
              <a:t> </a:t>
            </a:r>
            <a:r>
              <a:rPr lang="de-CH" err="1"/>
              <a:t>product</a:t>
            </a:r>
            <a:r>
              <a:rPr lang="de-CH"/>
              <a:t> and </a:t>
            </a:r>
            <a:r>
              <a:rPr lang="de-CH" err="1"/>
              <a:t>our</a:t>
            </a:r>
            <a:r>
              <a:rPr lang="de-CH"/>
              <a:t> </a:t>
            </a:r>
            <a:r>
              <a:rPr lang="de-CH" err="1"/>
              <a:t>learnings</a:t>
            </a:r>
            <a:r>
              <a:rPr lang="de-CH"/>
              <a:t> </a:t>
            </a:r>
            <a:r>
              <a:rPr lang="de-CH" err="1"/>
              <a:t>we</a:t>
            </a:r>
            <a:r>
              <a:rPr lang="de-CH"/>
              <a:t> </a:t>
            </a:r>
            <a:r>
              <a:rPr lang="de-CH" err="1"/>
              <a:t>can</a:t>
            </a:r>
            <a:r>
              <a:rPr lang="de-CH"/>
              <a:t> </a:t>
            </a:r>
            <a:r>
              <a:rPr lang="de-CH" err="1"/>
              <a:t>actually</a:t>
            </a:r>
            <a:r>
              <a:rPr lang="de-CH"/>
              <a:t> </a:t>
            </a:r>
            <a:r>
              <a:rPr lang="de-CH" err="1"/>
              <a:t>move</a:t>
            </a:r>
            <a:r>
              <a:rPr lang="de-CH"/>
              <a:t> </a:t>
            </a:r>
            <a:r>
              <a:rPr lang="de-CH" err="1"/>
              <a:t>something</a:t>
            </a:r>
            <a:r>
              <a:rPr lang="de-CH"/>
              <a:t> </a:t>
            </a:r>
            <a:r>
              <a:rPr lang="de-CH" err="1"/>
              <a:t>even</a:t>
            </a:r>
            <a:r>
              <a:rPr lang="de-CH"/>
              <a:t> tough in </a:t>
            </a:r>
            <a:r>
              <a:rPr lang="de-CH" err="1"/>
              <a:t>small</a:t>
            </a:r>
            <a:r>
              <a:rPr lang="de-CH"/>
              <a:t> </a:t>
            </a:r>
            <a:r>
              <a:rPr lang="de-CH" err="1"/>
              <a:t>steps</a:t>
            </a:r>
            <a:r>
              <a:rPr lang="de-CH"/>
              <a:t>. The </a:t>
            </a:r>
            <a:r>
              <a:rPr lang="de-CH" err="1"/>
              <a:t>question</a:t>
            </a:r>
            <a:r>
              <a:rPr lang="de-CH"/>
              <a:t> will </a:t>
            </a:r>
            <a:r>
              <a:rPr lang="de-CH" err="1"/>
              <a:t>be</a:t>
            </a:r>
            <a:r>
              <a:rPr lang="de-CH"/>
              <a:t> </a:t>
            </a:r>
            <a:r>
              <a:rPr lang="de-CH" err="1"/>
              <a:t>if</a:t>
            </a:r>
            <a:r>
              <a:rPr lang="de-CH"/>
              <a:t> </a:t>
            </a:r>
            <a:r>
              <a:rPr lang="de-CH" err="1"/>
              <a:t>our</a:t>
            </a:r>
            <a:r>
              <a:rPr lang="de-CH"/>
              <a:t> </a:t>
            </a:r>
            <a:r>
              <a:rPr lang="de-CH" err="1"/>
              <a:t>business</a:t>
            </a:r>
            <a:r>
              <a:rPr lang="de-CH"/>
              <a:t> </a:t>
            </a:r>
            <a:r>
              <a:rPr lang="de-CH" err="1"/>
              <a:t>model</a:t>
            </a:r>
            <a:r>
              <a:rPr lang="de-CH"/>
              <a:t> </a:t>
            </a:r>
            <a:r>
              <a:rPr lang="de-CH" err="1"/>
              <a:t>is</a:t>
            </a:r>
            <a:r>
              <a:rPr lang="de-CH"/>
              <a:t> </a:t>
            </a:r>
            <a:r>
              <a:rPr lang="de-CH" err="1"/>
              <a:t>sustainable</a:t>
            </a:r>
            <a:r>
              <a:rPr lang="de-CH"/>
              <a:t> </a:t>
            </a:r>
            <a:r>
              <a:rPr lang="de-CH" err="1"/>
              <a:t>as</a:t>
            </a:r>
            <a:r>
              <a:rPr lang="de-CH"/>
              <a:t> </a:t>
            </a:r>
            <a:r>
              <a:rPr lang="de-CH" err="1"/>
              <a:t>currently</a:t>
            </a:r>
            <a:r>
              <a:rPr lang="de-CH"/>
              <a:t> B2B </a:t>
            </a:r>
            <a:r>
              <a:rPr lang="de-CH" err="1"/>
              <a:t>models</a:t>
            </a:r>
            <a:r>
              <a:rPr lang="de-CH"/>
              <a:t> </a:t>
            </a:r>
            <a:r>
              <a:rPr lang="de-CH" err="1"/>
              <a:t>are</a:t>
            </a:r>
            <a:r>
              <a:rPr lang="de-CH"/>
              <a:t> on </a:t>
            </a:r>
            <a:r>
              <a:rPr lang="de-CH" err="1"/>
              <a:t>the</a:t>
            </a:r>
            <a:r>
              <a:rPr lang="de-CH"/>
              <a:t> </a:t>
            </a:r>
            <a:r>
              <a:rPr lang="de-CH" err="1"/>
              <a:t>rise</a:t>
            </a:r>
            <a:endParaRPr lang="de-CH"/>
          </a:p>
          <a:p>
            <a:pPr marL="171450" indent="-171450">
              <a:buFontTx/>
              <a:buChar char="-"/>
            </a:pPr>
            <a:endParaRPr lang="de-CH"/>
          </a:p>
          <a:p>
            <a:pPr marL="0" indent="0">
              <a:buFontTx/>
              <a:buNone/>
            </a:pPr>
            <a:r>
              <a:rPr lang="de-CH" err="1"/>
              <a:t>We</a:t>
            </a:r>
            <a:r>
              <a:rPr lang="de-CH"/>
              <a:t> </a:t>
            </a:r>
            <a:r>
              <a:rPr lang="de-CH" err="1"/>
              <a:t>have</a:t>
            </a:r>
            <a:r>
              <a:rPr lang="de-CH"/>
              <a:t> a </a:t>
            </a:r>
            <a:r>
              <a:rPr lang="de-CH" err="1"/>
              <a:t>look</a:t>
            </a:r>
            <a:r>
              <a:rPr lang="de-CH"/>
              <a:t> </a:t>
            </a:r>
            <a:r>
              <a:rPr lang="de-CH" err="1"/>
              <a:t>how</a:t>
            </a:r>
            <a:r>
              <a:rPr lang="de-CH"/>
              <a:t> </a:t>
            </a:r>
            <a:r>
              <a:rPr lang="de-CH" err="1"/>
              <a:t>our</a:t>
            </a:r>
            <a:r>
              <a:rPr lang="de-CH"/>
              <a:t> </a:t>
            </a:r>
            <a:r>
              <a:rPr lang="de-CH" err="1"/>
              <a:t>start</a:t>
            </a:r>
            <a:r>
              <a:rPr lang="de-CH"/>
              <a:t> </a:t>
            </a:r>
            <a:r>
              <a:rPr lang="de-CH" err="1"/>
              <a:t>up</a:t>
            </a:r>
            <a:r>
              <a:rPr lang="de-CH"/>
              <a:t> will </a:t>
            </a:r>
            <a:r>
              <a:rPr lang="de-CH" err="1"/>
              <a:t>further</a:t>
            </a:r>
            <a:r>
              <a:rPr lang="de-CH"/>
              <a:t> </a:t>
            </a:r>
            <a:r>
              <a:rPr lang="de-CH" err="1"/>
              <a:t>develop</a:t>
            </a:r>
            <a:r>
              <a:rPr lang="de-CH"/>
              <a:t> </a:t>
            </a:r>
            <a:r>
              <a:rPr lang="de-CH" err="1"/>
              <a:t>we</a:t>
            </a:r>
            <a:r>
              <a:rPr lang="de-CH"/>
              <a:t> </a:t>
            </a:r>
            <a:r>
              <a:rPr lang="de-CH" err="1"/>
              <a:t>can</a:t>
            </a:r>
            <a:r>
              <a:rPr lang="de-CH"/>
              <a:t> </a:t>
            </a:r>
            <a:r>
              <a:rPr lang="de-CH" err="1"/>
              <a:t>say</a:t>
            </a:r>
            <a:r>
              <a:rPr lang="de-CH"/>
              <a:t> </a:t>
            </a:r>
            <a:r>
              <a:rPr lang="de-CH" err="1"/>
              <a:t>that</a:t>
            </a:r>
            <a:r>
              <a:rPr lang="de-CH"/>
              <a:t> </a:t>
            </a:r>
            <a:r>
              <a:rPr lang="de-CH" err="1"/>
              <a:t>we</a:t>
            </a:r>
            <a:r>
              <a:rPr lang="de-CH"/>
              <a:t> </a:t>
            </a:r>
            <a:r>
              <a:rPr lang="de-CH" err="1"/>
              <a:t>want</a:t>
            </a:r>
            <a:r>
              <a:rPr lang="de-CH"/>
              <a:t> </a:t>
            </a:r>
            <a:r>
              <a:rPr lang="de-CH" err="1"/>
              <a:t>to</a:t>
            </a:r>
            <a:r>
              <a:rPr lang="de-CH"/>
              <a:t> bring </a:t>
            </a:r>
            <a:r>
              <a:rPr lang="de-CH" err="1"/>
              <a:t>it</a:t>
            </a:r>
            <a:r>
              <a:rPr lang="de-CH"/>
              <a:t> </a:t>
            </a:r>
            <a:r>
              <a:rPr lang="de-CH" err="1"/>
              <a:t>to</a:t>
            </a:r>
            <a:r>
              <a:rPr lang="de-CH"/>
              <a:t> </a:t>
            </a:r>
            <a:r>
              <a:rPr lang="de-CH" err="1"/>
              <a:t>life</a:t>
            </a:r>
            <a:r>
              <a:rPr lang="de-CH"/>
              <a:t> </a:t>
            </a:r>
            <a:r>
              <a:rPr lang="de-CH" err="1"/>
              <a:t>with</a:t>
            </a:r>
            <a:r>
              <a:rPr lang="de-CH"/>
              <a:t> </a:t>
            </a:r>
            <a:r>
              <a:rPr lang="de-CH" err="1"/>
              <a:t>the</a:t>
            </a:r>
            <a:r>
              <a:rPr lang="de-CH"/>
              <a:t> </a:t>
            </a:r>
            <a:r>
              <a:rPr lang="de-CH" err="1"/>
              <a:t>ImpactLab</a:t>
            </a:r>
            <a:r>
              <a:rPr lang="de-CH"/>
              <a:t> support. Content-</a:t>
            </a:r>
            <a:r>
              <a:rPr lang="de-CH" err="1"/>
              <a:t>wise</a:t>
            </a:r>
            <a:r>
              <a:rPr lang="de-CH"/>
              <a:t> </a:t>
            </a:r>
            <a:r>
              <a:rPr lang="de-CH" err="1"/>
              <a:t>we</a:t>
            </a:r>
            <a:r>
              <a:rPr lang="de-CH"/>
              <a:t> will </a:t>
            </a:r>
            <a:r>
              <a:rPr lang="de-CH" err="1"/>
              <a:t>focus</a:t>
            </a:r>
            <a:r>
              <a:rPr lang="de-CH"/>
              <a:t> on </a:t>
            </a:r>
            <a:r>
              <a:rPr lang="de-CH" err="1"/>
              <a:t>three</a:t>
            </a:r>
            <a:r>
              <a:rPr lang="de-CH"/>
              <a:t> </a:t>
            </a:r>
            <a:r>
              <a:rPr lang="de-CH" err="1"/>
              <a:t>points</a:t>
            </a:r>
            <a:r>
              <a:rPr lang="de-CH"/>
              <a:t>:</a:t>
            </a:r>
          </a:p>
          <a:p>
            <a:pPr marL="171450" indent="-171450">
              <a:buFontTx/>
              <a:buChar char="-"/>
            </a:pPr>
            <a:r>
              <a:rPr lang="de-CH"/>
              <a:t>Further </a:t>
            </a:r>
            <a:r>
              <a:rPr lang="de-CH" err="1"/>
              <a:t>develop</a:t>
            </a:r>
            <a:r>
              <a:rPr lang="de-CH"/>
              <a:t> </a:t>
            </a:r>
            <a:r>
              <a:rPr lang="de-CH" err="1"/>
              <a:t>the</a:t>
            </a:r>
            <a:r>
              <a:rPr lang="de-CH"/>
              <a:t> </a:t>
            </a:r>
            <a:r>
              <a:rPr lang="de-CH" err="1"/>
              <a:t>technical</a:t>
            </a:r>
            <a:r>
              <a:rPr lang="de-CH"/>
              <a:t> MVP</a:t>
            </a:r>
          </a:p>
          <a:p>
            <a:pPr marL="171450" indent="-171450">
              <a:buFontTx/>
              <a:buChar char="-"/>
            </a:pPr>
            <a:r>
              <a:rPr lang="de-CH" err="1"/>
              <a:t>Identify</a:t>
            </a:r>
            <a:r>
              <a:rPr lang="de-CH"/>
              <a:t> </a:t>
            </a:r>
            <a:r>
              <a:rPr lang="de-CH" err="1"/>
              <a:t>the</a:t>
            </a:r>
            <a:r>
              <a:rPr lang="de-CH"/>
              <a:t> </a:t>
            </a:r>
            <a:r>
              <a:rPr lang="de-CH" err="1"/>
              <a:t>target</a:t>
            </a:r>
            <a:r>
              <a:rPr lang="de-CH"/>
              <a:t> </a:t>
            </a:r>
            <a:r>
              <a:rPr lang="de-CH" err="1"/>
              <a:t>audience</a:t>
            </a:r>
            <a:r>
              <a:rPr lang="de-CH"/>
              <a:t> and </a:t>
            </a:r>
            <a:r>
              <a:rPr lang="de-CH" err="1"/>
              <a:t>area</a:t>
            </a:r>
            <a:r>
              <a:rPr lang="de-CH"/>
              <a:t> in </a:t>
            </a:r>
            <a:r>
              <a:rPr lang="de-CH" err="1"/>
              <a:t>which</a:t>
            </a:r>
            <a:r>
              <a:rPr lang="de-CH"/>
              <a:t> </a:t>
            </a:r>
            <a:r>
              <a:rPr lang="de-CH" err="1"/>
              <a:t>we</a:t>
            </a:r>
            <a:r>
              <a:rPr lang="de-CH"/>
              <a:t> </a:t>
            </a:r>
            <a:r>
              <a:rPr lang="de-CH" err="1"/>
              <a:t>would</a:t>
            </a:r>
            <a:r>
              <a:rPr lang="de-CH"/>
              <a:t> like </a:t>
            </a:r>
            <a:r>
              <a:rPr lang="de-CH" err="1"/>
              <a:t>to</a:t>
            </a:r>
            <a:r>
              <a:rPr lang="de-CH"/>
              <a:t> </a:t>
            </a:r>
            <a:r>
              <a:rPr lang="de-CH" err="1"/>
              <a:t>start</a:t>
            </a:r>
            <a:endParaRPr lang="de-CH"/>
          </a:p>
          <a:p>
            <a:pPr marL="171450" indent="-171450">
              <a:buFontTx/>
              <a:buChar char="-"/>
            </a:pPr>
            <a:r>
              <a:rPr lang="de-CH" err="1"/>
              <a:t>Solve</a:t>
            </a:r>
            <a:r>
              <a:rPr lang="de-CH"/>
              <a:t> </a:t>
            </a:r>
            <a:r>
              <a:rPr lang="de-CH" err="1"/>
              <a:t>the</a:t>
            </a:r>
            <a:r>
              <a:rPr lang="de-CH"/>
              <a:t> «</a:t>
            </a:r>
            <a:r>
              <a:rPr lang="de-CH" err="1"/>
              <a:t>trust</a:t>
            </a:r>
            <a:r>
              <a:rPr lang="de-CH"/>
              <a:t>» </a:t>
            </a:r>
            <a:r>
              <a:rPr lang="de-CH" err="1"/>
              <a:t>factor</a:t>
            </a:r>
            <a:r>
              <a:rPr lang="de-CH"/>
              <a:t> </a:t>
            </a:r>
            <a:r>
              <a:rPr lang="de-CH" err="1"/>
              <a:t>problem</a:t>
            </a:r>
            <a:endParaRPr lang="de-CH"/>
          </a:p>
          <a:p>
            <a:pPr marL="171450" indent="-171450">
              <a:buFontTx/>
              <a:buChar char="-"/>
            </a:pPr>
            <a:endParaRPr lang="de-CH"/>
          </a:p>
          <a:p>
            <a:pPr marL="0" indent="0">
              <a:buFontTx/>
              <a:buNone/>
            </a:pPr>
            <a:r>
              <a:rPr lang="de-CH" err="1"/>
              <a:t>To</a:t>
            </a:r>
            <a:r>
              <a:rPr lang="de-CH"/>
              <a:t> follow </a:t>
            </a:r>
            <a:r>
              <a:rPr lang="de-CH" err="1"/>
              <a:t>our</a:t>
            </a:r>
            <a:r>
              <a:rPr lang="de-CH"/>
              <a:t> </a:t>
            </a:r>
            <a:r>
              <a:rPr lang="de-CH" err="1"/>
              <a:t>further</a:t>
            </a:r>
            <a:r>
              <a:rPr lang="de-CH"/>
              <a:t> </a:t>
            </a:r>
            <a:r>
              <a:rPr lang="de-CH" err="1"/>
              <a:t>journey</a:t>
            </a:r>
            <a:r>
              <a:rPr lang="de-CH"/>
              <a:t>, </a:t>
            </a:r>
            <a:r>
              <a:rPr lang="de-CH" err="1"/>
              <a:t>have</a:t>
            </a:r>
            <a:r>
              <a:rPr lang="de-CH"/>
              <a:t> a </a:t>
            </a:r>
            <a:r>
              <a:rPr lang="de-CH" err="1"/>
              <a:t>look</a:t>
            </a:r>
            <a:r>
              <a:rPr lang="de-CH"/>
              <a:t> at </a:t>
            </a:r>
            <a:r>
              <a:rPr lang="de-CH" err="1"/>
              <a:t>our</a:t>
            </a:r>
            <a:r>
              <a:rPr lang="de-CH"/>
              <a:t> </a:t>
            </a:r>
            <a:r>
              <a:rPr lang="de-CH" err="1"/>
              <a:t>website</a:t>
            </a:r>
            <a:r>
              <a:rPr lang="de-CH"/>
              <a:t>. </a:t>
            </a:r>
            <a:r>
              <a:rPr lang="de-CH" err="1"/>
              <a:t>Thank</a:t>
            </a:r>
            <a:r>
              <a:rPr lang="de-CH"/>
              <a:t> </a:t>
            </a:r>
            <a:r>
              <a:rPr lang="de-CH" err="1"/>
              <a:t>you</a:t>
            </a:r>
            <a:r>
              <a:rPr lang="de-CH"/>
              <a:t> </a:t>
            </a:r>
            <a:r>
              <a:rPr lang="de-CH" err="1"/>
              <a:t>for</a:t>
            </a:r>
            <a:r>
              <a:rPr lang="de-CH"/>
              <a:t> </a:t>
            </a:r>
            <a:r>
              <a:rPr lang="de-CH" err="1"/>
              <a:t>listening</a:t>
            </a:r>
            <a:r>
              <a:rPr lang="de-CH"/>
              <a:t> </a:t>
            </a:r>
            <a:r>
              <a:rPr lang="de-CH" err="1"/>
              <a:t>to</a:t>
            </a:r>
            <a:r>
              <a:rPr lang="de-CH"/>
              <a:t> </a:t>
            </a:r>
            <a:r>
              <a:rPr lang="de-CH" err="1"/>
              <a:t>our</a:t>
            </a:r>
            <a:r>
              <a:rPr lang="de-CH"/>
              <a:t> </a:t>
            </a:r>
            <a:r>
              <a:rPr lang="de-CH" err="1"/>
              <a:t>summary</a:t>
            </a:r>
            <a:r>
              <a:rPr lang="de-CH"/>
              <a:t> </a:t>
            </a:r>
            <a:r>
              <a:rPr lang="de-CH" err="1"/>
              <a:t>of</a:t>
            </a:r>
            <a:r>
              <a:rPr lang="de-CH"/>
              <a:t> </a:t>
            </a:r>
            <a:r>
              <a:rPr lang="de-CH" err="1"/>
              <a:t>the</a:t>
            </a:r>
            <a:r>
              <a:rPr lang="de-CH"/>
              <a:t> </a:t>
            </a:r>
            <a:r>
              <a:rPr lang="de-CH" err="1"/>
              <a:t>past</a:t>
            </a:r>
            <a:r>
              <a:rPr lang="de-CH"/>
              <a:t> 12 </a:t>
            </a:r>
            <a:r>
              <a:rPr lang="de-CH" err="1"/>
              <a:t>months</a:t>
            </a:r>
            <a:r>
              <a:rPr lang="de-CH"/>
              <a:t>, </a:t>
            </a:r>
            <a:r>
              <a:rPr lang="de-CH" err="1"/>
              <a:t>we</a:t>
            </a:r>
            <a:r>
              <a:rPr lang="de-CH"/>
              <a:t> </a:t>
            </a:r>
            <a:r>
              <a:rPr lang="de-CH" err="1"/>
              <a:t>hope</a:t>
            </a:r>
            <a:r>
              <a:rPr lang="de-CH"/>
              <a:t> </a:t>
            </a:r>
            <a:r>
              <a:rPr lang="de-CH" err="1"/>
              <a:t>you</a:t>
            </a:r>
            <a:r>
              <a:rPr lang="de-CH"/>
              <a:t> </a:t>
            </a:r>
            <a:r>
              <a:rPr lang="de-CH" err="1"/>
              <a:t>got</a:t>
            </a:r>
            <a:r>
              <a:rPr lang="de-CH"/>
              <a:t> an </a:t>
            </a:r>
            <a:r>
              <a:rPr lang="de-CH" err="1"/>
              <a:t>interesting</a:t>
            </a:r>
            <a:r>
              <a:rPr lang="de-CH"/>
              <a:t> </a:t>
            </a:r>
            <a:r>
              <a:rPr lang="de-CH" err="1"/>
              <a:t>insights</a:t>
            </a:r>
            <a:r>
              <a:rPr lang="de-CH"/>
              <a:t>.</a:t>
            </a:r>
          </a:p>
        </p:txBody>
      </p:sp>
      <p:sp>
        <p:nvSpPr>
          <p:cNvPr id="4" name="Foliennummernplatzhalter 3"/>
          <p:cNvSpPr>
            <a:spLocks noGrp="1"/>
          </p:cNvSpPr>
          <p:nvPr>
            <p:ph type="sldNum" sz="quarter" idx="5"/>
          </p:nvPr>
        </p:nvSpPr>
        <p:spPr/>
        <p:txBody>
          <a:bodyPr/>
          <a:lstStyle/>
          <a:p>
            <a:fld id="{2D97D326-170A-4B4A-91A3-645FD8271162}" type="slidenum">
              <a:rPr lang="en-CH" smtClean="0"/>
              <a:t>9</a:t>
            </a:fld>
            <a:endParaRPr lang="en-CH"/>
          </a:p>
        </p:txBody>
      </p:sp>
    </p:spTree>
    <p:extLst>
      <p:ext uri="{BB962C8B-B14F-4D97-AF65-F5344CB8AC3E}">
        <p14:creationId xmlns:p14="http://schemas.microsoft.com/office/powerpoint/2010/main" val="173718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Do </a:t>
            </a:r>
            <a:r>
              <a:rPr lang="de-CH" err="1"/>
              <a:t>you</a:t>
            </a:r>
            <a:r>
              <a:rPr lang="de-CH"/>
              <a:t> still </a:t>
            </a:r>
            <a:r>
              <a:rPr lang="de-CH" err="1"/>
              <a:t>remember</a:t>
            </a:r>
            <a:r>
              <a:rPr lang="de-CH"/>
              <a:t> </a:t>
            </a:r>
            <a:r>
              <a:rPr lang="de-CH" err="1"/>
              <a:t>those</a:t>
            </a:r>
            <a:r>
              <a:rPr lang="de-CH"/>
              <a:t> </a:t>
            </a:r>
            <a:r>
              <a:rPr lang="de-CH" err="1"/>
              <a:t>two</a:t>
            </a:r>
            <a:r>
              <a:rPr lang="de-CH"/>
              <a:t> </a:t>
            </a:r>
            <a:r>
              <a:rPr lang="de-CH" err="1"/>
              <a:t>people</a:t>
            </a:r>
            <a:endParaRPr lang="de-CH"/>
          </a:p>
        </p:txBody>
      </p:sp>
      <p:sp>
        <p:nvSpPr>
          <p:cNvPr id="4" name="Foliennummernplatzhalter 3"/>
          <p:cNvSpPr>
            <a:spLocks noGrp="1"/>
          </p:cNvSpPr>
          <p:nvPr>
            <p:ph type="sldNum" sz="quarter" idx="5"/>
          </p:nvPr>
        </p:nvSpPr>
        <p:spPr/>
        <p:txBody>
          <a:bodyPr/>
          <a:lstStyle/>
          <a:p>
            <a:fld id="{2D97D326-170A-4B4A-91A3-645FD8271162}" type="slidenum">
              <a:rPr lang="en-CH" smtClean="0"/>
              <a:t>12</a:t>
            </a:fld>
            <a:endParaRPr lang="en-CH"/>
          </a:p>
        </p:txBody>
      </p:sp>
    </p:spTree>
    <p:extLst>
      <p:ext uri="{BB962C8B-B14F-4D97-AF65-F5344CB8AC3E}">
        <p14:creationId xmlns:p14="http://schemas.microsoft.com/office/powerpoint/2010/main" val="131516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FFBC1B-EF5C-4A7A-7637-76E6B3FAE78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3AB5FE3E-EB3C-5170-C132-4C7BF05EB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B72C6D6B-FC84-7525-182A-FA9416C0BE0E}"/>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5" name="Fußzeilenplatzhalter 4">
            <a:extLst>
              <a:ext uri="{FF2B5EF4-FFF2-40B4-BE49-F238E27FC236}">
                <a16:creationId xmlns:a16="http://schemas.microsoft.com/office/drawing/2014/main" id="{D97729F8-99C0-07DE-0777-E2B73C4A9E6E}"/>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97A47C7-8943-1686-1BAC-104890B6E08A}"/>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82838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E73898-93C7-8D00-347C-4679BE15EE2A}"/>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39B30CB3-FF3C-517A-70A0-441F58ADC6B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0D2B650-8C3A-D482-3BD8-BF4FB513B944}"/>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5" name="Fußzeilenplatzhalter 4">
            <a:extLst>
              <a:ext uri="{FF2B5EF4-FFF2-40B4-BE49-F238E27FC236}">
                <a16:creationId xmlns:a16="http://schemas.microsoft.com/office/drawing/2014/main" id="{1CFC7944-E9E1-3509-C4B1-6EB3B6F1E52F}"/>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422DD2F-2457-D785-CC71-8A139E1445F3}"/>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81835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5473D7E-1B5C-E1D3-0E7F-11790ABDB94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8B6FEDC9-198F-4FB5-B1BC-F79CCCCA048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DB3324E4-FCED-60C9-5E08-A0B512F6B56A}"/>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5" name="Fußzeilenplatzhalter 4">
            <a:extLst>
              <a:ext uri="{FF2B5EF4-FFF2-40B4-BE49-F238E27FC236}">
                <a16:creationId xmlns:a16="http://schemas.microsoft.com/office/drawing/2014/main" id="{8BAFD2B7-6A8E-88BB-BC19-1978B2859B3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2EDB250-D7FE-21D6-2637-9AAFED90D581}"/>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2362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AEE3FC-D418-37F1-A08A-C88B16EABF21}"/>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4E97C51D-C70A-D741-2A79-7DC19845894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C9E0E2EA-79B0-79BD-116E-41634F9596CC}"/>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5" name="Fußzeilenplatzhalter 4">
            <a:extLst>
              <a:ext uri="{FF2B5EF4-FFF2-40B4-BE49-F238E27FC236}">
                <a16:creationId xmlns:a16="http://schemas.microsoft.com/office/drawing/2014/main" id="{551F8FA6-AAB6-ADBE-7ECF-D6EF99D9F91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7A14766-0842-E210-F1CE-6F09C56306F3}"/>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01573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371F6-4C38-3A1A-D81C-F7BC09F0D14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2DE638FF-3520-9362-469D-1D4F380B8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32BE1C5-4700-2C58-8AC4-769C59B1E87D}"/>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5" name="Fußzeilenplatzhalter 4">
            <a:extLst>
              <a:ext uri="{FF2B5EF4-FFF2-40B4-BE49-F238E27FC236}">
                <a16:creationId xmlns:a16="http://schemas.microsoft.com/office/drawing/2014/main" id="{502FF32F-7AAD-8B46-EFD3-90C2C10ADCD3}"/>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9663DDB-F01A-0113-FF9B-0237E5F970B7}"/>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67665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61B64-1106-577F-2911-57672FB32B8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33EFCD6-39D6-80E9-1192-716606C4C7D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A50397FA-0FD0-CDB4-819D-51821C59EF5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70E5BA0-4BF4-781A-E614-FF2FEAEE65E4}"/>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6" name="Fußzeilenplatzhalter 5">
            <a:extLst>
              <a:ext uri="{FF2B5EF4-FFF2-40B4-BE49-F238E27FC236}">
                <a16:creationId xmlns:a16="http://schemas.microsoft.com/office/drawing/2014/main" id="{DF42B3D1-347E-96FC-B51E-0B7CE0235C3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A598C17-FC06-CB4E-A268-8CF3B94E7FAF}"/>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2520859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9A07F3-ADE0-3F24-4FBD-E1AD61F65A5F}"/>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34123CC7-FB3E-2E3F-18A4-C6E6DD6B2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1AB77F3-FEAE-7B74-5D21-E9C3B33BA66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D0204788-9BED-C64B-7708-740F5FE01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AE3FC4A-ECFC-E492-6109-DB16207777B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66C7D588-626A-4D02-5055-76202D4910B6}"/>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8" name="Fußzeilenplatzhalter 7">
            <a:extLst>
              <a:ext uri="{FF2B5EF4-FFF2-40B4-BE49-F238E27FC236}">
                <a16:creationId xmlns:a16="http://schemas.microsoft.com/office/drawing/2014/main" id="{C6CB8B2D-D5A8-6C6F-FF36-1B7D9C3F4A2E}"/>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2AB2168B-FF72-DFDD-235B-DA606BD147E5}"/>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1415698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745575-B046-0397-C557-157A2A743634}"/>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90871112-AA57-A7D2-D014-7FFEF2C6DED8}"/>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4" name="Fußzeilenplatzhalter 3">
            <a:extLst>
              <a:ext uri="{FF2B5EF4-FFF2-40B4-BE49-F238E27FC236}">
                <a16:creationId xmlns:a16="http://schemas.microsoft.com/office/drawing/2014/main" id="{1E664C5A-AF67-DD74-1065-E516B5D6F111}"/>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7923DB31-C06A-2D47-F22E-0AE4D58A7719}"/>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4054306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53631FD-161B-8931-9D3C-917BB5821695}"/>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3" name="Fußzeilenplatzhalter 2">
            <a:extLst>
              <a:ext uri="{FF2B5EF4-FFF2-40B4-BE49-F238E27FC236}">
                <a16:creationId xmlns:a16="http://schemas.microsoft.com/office/drawing/2014/main" id="{6DD8D09D-8273-3CDA-FE0A-DA6C60452652}"/>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CBF94C5E-71B4-CEC4-F2E4-C8955EA444C2}"/>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3460116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0941CF-2BB2-4C7A-3782-12927BE6483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295F1191-5400-592F-472D-C5E2DAF04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8BA0760-F095-97D0-A64F-2D10B8814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AC9A369-55DD-7DC8-5857-0229A9A80594}"/>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6" name="Fußzeilenplatzhalter 5">
            <a:extLst>
              <a:ext uri="{FF2B5EF4-FFF2-40B4-BE49-F238E27FC236}">
                <a16:creationId xmlns:a16="http://schemas.microsoft.com/office/drawing/2014/main" id="{4E7881D1-92EC-257F-4C50-59DD96844C52}"/>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6CD31920-FBC6-D6E9-3D46-8A0E1A5C2502}"/>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3676986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AA968-2C77-4717-CC0D-BB596AD463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855F16A-5FF2-A262-7A84-986C5248D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F1EA9A66-0C11-E37E-D3E0-9C5B55810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8C0F2B0-1CFA-29FD-6530-11553F7A2162}"/>
              </a:ext>
            </a:extLst>
          </p:cNvPr>
          <p:cNvSpPr>
            <a:spLocks noGrp="1"/>
          </p:cNvSpPr>
          <p:nvPr>
            <p:ph type="dt" sz="half" idx="10"/>
          </p:nvPr>
        </p:nvSpPr>
        <p:spPr/>
        <p:txBody>
          <a:bodyPr/>
          <a:lstStyle/>
          <a:p>
            <a:fld id="{3DB12D75-E770-4D91-A84C-F5837405581B}" type="datetimeFigureOut">
              <a:rPr lang="de-CH" smtClean="0"/>
              <a:t>31.05.2023</a:t>
            </a:fld>
            <a:endParaRPr lang="de-CH"/>
          </a:p>
        </p:txBody>
      </p:sp>
      <p:sp>
        <p:nvSpPr>
          <p:cNvPr id="6" name="Fußzeilenplatzhalter 5">
            <a:extLst>
              <a:ext uri="{FF2B5EF4-FFF2-40B4-BE49-F238E27FC236}">
                <a16:creationId xmlns:a16="http://schemas.microsoft.com/office/drawing/2014/main" id="{7599AE81-BB6E-CE23-0799-31B43E7E557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661DC22-2AC5-E20C-4FDC-A93AA8026A72}"/>
              </a:ext>
            </a:extLst>
          </p:cNvPr>
          <p:cNvSpPr>
            <a:spLocks noGrp="1"/>
          </p:cNvSpPr>
          <p:nvPr>
            <p:ph type="sldNum" sz="quarter" idx="12"/>
          </p:nvPr>
        </p:nvSpPr>
        <p:spPr/>
        <p:txBody>
          <a:bodyPr/>
          <a:lstStyle/>
          <a:p>
            <a:fld id="{774812BF-BE2A-40A5-B122-6DC98E2738F4}" type="slidenum">
              <a:rPr lang="de-CH" smtClean="0"/>
              <a:t>‹#›</a:t>
            </a:fld>
            <a:endParaRPr lang="de-CH"/>
          </a:p>
        </p:txBody>
      </p:sp>
    </p:spTree>
    <p:extLst>
      <p:ext uri="{BB962C8B-B14F-4D97-AF65-F5344CB8AC3E}">
        <p14:creationId xmlns:p14="http://schemas.microsoft.com/office/powerpoint/2010/main" val="185948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B95E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5890FE1-9049-2A87-D981-165E032A9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512AB0-6BDF-D92E-DF0D-780841B22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DD4CA90D-C004-09FB-EEB6-52C682C39F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dirty="0"/>
              <a:t>09.06.2023	</a:t>
            </a:r>
          </a:p>
        </p:txBody>
      </p:sp>
      <p:sp>
        <p:nvSpPr>
          <p:cNvPr id="5" name="Fußzeilenplatzhalter 4">
            <a:extLst>
              <a:ext uri="{FF2B5EF4-FFF2-40B4-BE49-F238E27FC236}">
                <a16:creationId xmlns:a16="http://schemas.microsoft.com/office/drawing/2014/main" id="{B08B2322-075B-FE99-072F-EF0241867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CH" dirty="0"/>
              <a:t>Team </a:t>
            </a:r>
            <a:r>
              <a:rPr lang="de-CH" dirty="0" err="1"/>
              <a:t>Watermelons</a:t>
            </a:r>
            <a:endParaRPr lang="de-CH" dirty="0"/>
          </a:p>
        </p:txBody>
      </p:sp>
      <p:sp>
        <p:nvSpPr>
          <p:cNvPr id="6" name="Foliennummernplatzhalter 5">
            <a:extLst>
              <a:ext uri="{FF2B5EF4-FFF2-40B4-BE49-F238E27FC236}">
                <a16:creationId xmlns:a16="http://schemas.microsoft.com/office/drawing/2014/main" id="{C166FE25-E7E4-411C-4651-52935A2D2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4812BF-BE2A-40A5-B122-6DC98E2738F4}" type="slidenum">
              <a:rPr lang="de-CH" smtClean="0"/>
              <a:t>‹#›</a:t>
            </a:fld>
            <a:endParaRPr lang="de-CH"/>
          </a:p>
        </p:txBody>
      </p:sp>
      <p:pic>
        <p:nvPicPr>
          <p:cNvPr id="7" name="Picture 6" descr="Logo&#10;&#10;Description automatically generated with medium confidence">
            <a:extLst>
              <a:ext uri="{FF2B5EF4-FFF2-40B4-BE49-F238E27FC236}">
                <a16:creationId xmlns:a16="http://schemas.microsoft.com/office/drawing/2014/main" id="{EDE3905A-899D-3FD6-3C50-740CD625A7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746408" y="39515"/>
            <a:ext cx="1445592" cy="1445592"/>
          </a:xfrm>
          <a:prstGeom prst="rect">
            <a:avLst/>
          </a:prstGeom>
        </p:spPr>
      </p:pic>
      <p:pic>
        <p:nvPicPr>
          <p:cNvPr id="8" name="Picture 7" descr="A picture containing text, clock, clipart, sign&#10;&#10;Description automatically generated">
            <a:extLst>
              <a:ext uri="{FF2B5EF4-FFF2-40B4-BE49-F238E27FC236}">
                <a16:creationId xmlns:a16="http://schemas.microsoft.com/office/drawing/2014/main" id="{C2FE9E6E-1035-D76A-AA07-1E328CD9C13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067800" y="744538"/>
            <a:ext cx="2286000" cy="400050"/>
          </a:xfrm>
          <a:prstGeom prst="rect">
            <a:avLst/>
          </a:prstGeom>
        </p:spPr>
      </p:pic>
    </p:spTree>
    <p:extLst>
      <p:ext uri="{BB962C8B-B14F-4D97-AF65-F5344CB8AC3E}">
        <p14:creationId xmlns:p14="http://schemas.microsoft.com/office/powerpoint/2010/main" val="746412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svg"/><Relationship Id="rId2" Type="http://schemas.microsoft.com/office/2007/relationships/media" Target="../media/media5.mov"/><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microsoft.com/office/2018/10/relationships/comments" Target="../comments/modernComment_113_60485F3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ov"/><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helpica.ch/" TargetMode="External"/><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01_B376832A.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0C_670F60FE.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ov"/><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7BCC"/>
        </a:solidFill>
        <a:effectLst/>
      </p:bgPr>
    </p:bg>
    <p:spTree>
      <p:nvGrpSpPr>
        <p:cNvPr id="1" name=""/>
        <p:cNvGrpSpPr/>
        <p:nvPr/>
      </p:nvGrpSpPr>
      <p:grpSpPr>
        <a:xfrm>
          <a:off x="0" y="0"/>
          <a:ext cx="0" cy="0"/>
          <a:chOff x="0" y="0"/>
          <a:chExt cx="0" cy="0"/>
        </a:xfrm>
      </p:grpSpPr>
      <p:pic>
        <p:nvPicPr>
          <p:cNvPr id="18" name="Screen Recording 2022-12-20 at 23.13.54.mov">
            <a:hlinkClick r:id="" action="ppaction://media"/>
            <a:extLst>
              <a:ext uri="{FF2B5EF4-FFF2-40B4-BE49-F238E27FC236}">
                <a16:creationId xmlns:a16="http://schemas.microsoft.com/office/drawing/2014/main" id="{C7B1186C-D687-1F4C-1868-9F3CFD6A1A80}"/>
              </a:ext>
            </a:extLst>
          </p:cNvPr>
          <p:cNvPicPr>
            <a:picLocks noChangeAspect="1"/>
          </p:cNvPicPr>
          <p:nvPr>
            <a:videoFile r:link="rId1"/>
            <p:extLst>
              <p:ext uri="{DAA4B4D4-6D71-4841-9C94-3DE7FCFB9230}">
                <p14:media xmlns:p14="http://schemas.microsoft.com/office/powerpoint/2010/main" r:embed="rId2">
                  <p14:trim st="644.6487" end="2565.7976"/>
                </p14:media>
              </p:ext>
            </p:extLst>
          </p:nvPr>
        </p:nvPicPr>
        <p:blipFill rotWithShape="1">
          <a:blip r:embed="rId5">
            <a:lum bright="-5000"/>
          </a:blip>
          <a:srcRect b="6666"/>
          <a:stretch/>
        </p:blipFill>
        <p:spPr>
          <a:xfrm>
            <a:off x="3802743" y="9350"/>
            <a:ext cx="8389257" cy="6848650"/>
          </a:xfrm>
          <a:prstGeom prst="rect">
            <a:avLst/>
          </a:prstGeom>
        </p:spPr>
      </p:pic>
      <p:sp>
        <p:nvSpPr>
          <p:cNvPr id="20" name="TextBox 19">
            <a:extLst>
              <a:ext uri="{FF2B5EF4-FFF2-40B4-BE49-F238E27FC236}">
                <a16:creationId xmlns:a16="http://schemas.microsoft.com/office/drawing/2014/main" id="{6269CA2F-39C5-05E3-88C1-CBCCF9973F9F}"/>
              </a:ext>
            </a:extLst>
          </p:cNvPr>
          <p:cNvSpPr txBox="1"/>
          <p:nvPr/>
        </p:nvSpPr>
        <p:spPr>
          <a:xfrm>
            <a:off x="928914" y="1536174"/>
            <a:ext cx="4021777" cy="4893647"/>
          </a:xfrm>
          <a:prstGeom prst="rect">
            <a:avLst/>
          </a:prstGeom>
          <a:noFill/>
        </p:spPr>
        <p:txBody>
          <a:bodyPr wrap="square" rtlCol="0">
            <a:spAutoFit/>
          </a:bodyPr>
          <a:lstStyle/>
          <a:p>
            <a:r>
              <a:rPr lang="de-CH" sz="4000" dirty="0" err="1">
                <a:solidFill>
                  <a:srgbClr val="FFE740"/>
                </a:solidFill>
                <a:latin typeface="Outfit Black" pitchFamily="2" charset="0"/>
                <a:cs typeface="Arial" panose="020B0604020202020204" pitchFamily="34" charset="0"/>
              </a:rPr>
              <a:t>Digitalisation</a:t>
            </a:r>
            <a:r>
              <a:rPr lang="de-CH" sz="4000" dirty="0">
                <a:solidFill>
                  <a:srgbClr val="FFE740"/>
                </a:solidFill>
                <a:latin typeface="Outfit Black" pitchFamily="2" charset="0"/>
                <a:cs typeface="Arial" panose="020B0604020202020204" pitchFamily="34" charset="0"/>
              </a:rPr>
              <a:t> </a:t>
            </a:r>
            <a:r>
              <a:rPr lang="de-CH" sz="4000" dirty="0" err="1">
                <a:solidFill>
                  <a:srgbClr val="FFE740"/>
                </a:solidFill>
                <a:latin typeface="Outfit Black" pitchFamily="2" charset="0"/>
                <a:cs typeface="Arial" panose="020B0604020202020204" pitchFamily="34" charset="0"/>
              </a:rPr>
              <a:t>of</a:t>
            </a:r>
            <a:r>
              <a:rPr lang="de-CH" sz="4000" dirty="0">
                <a:solidFill>
                  <a:srgbClr val="FFE740"/>
                </a:solidFill>
                <a:latin typeface="Outfit Black" pitchFamily="2" charset="0"/>
                <a:cs typeface="Arial" panose="020B0604020202020204" pitchFamily="34" charset="0"/>
              </a:rPr>
              <a:t> </a:t>
            </a:r>
            <a:r>
              <a:rPr lang="de-CH" sz="4000" dirty="0" err="1">
                <a:solidFill>
                  <a:srgbClr val="FFE740"/>
                </a:solidFill>
                <a:latin typeface="Outfit Black" pitchFamily="2" charset="0"/>
                <a:cs typeface="Arial" panose="020B0604020202020204" pitchFamily="34" charset="0"/>
              </a:rPr>
              <a:t>feedback</a:t>
            </a:r>
            <a:r>
              <a:rPr lang="de-CH" sz="4000" dirty="0">
                <a:solidFill>
                  <a:srgbClr val="FFE740"/>
                </a:solidFill>
                <a:latin typeface="Outfit Black" pitchFamily="2" charset="0"/>
                <a:cs typeface="Arial" panose="020B0604020202020204" pitchFamily="34" charset="0"/>
              </a:rPr>
              <a:t> </a:t>
            </a:r>
            <a:r>
              <a:rPr lang="de-CH" sz="4000" dirty="0" err="1">
                <a:solidFill>
                  <a:srgbClr val="FFE740"/>
                </a:solidFill>
                <a:latin typeface="Outfit Black" pitchFamily="2" charset="0"/>
                <a:cs typeface="Arial" panose="020B0604020202020204" pitchFamily="34" charset="0"/>
              </a:rPr>
              <a:t>process</a:t>
            </a:r>
            <a:r>
              <a:rPr lang="de-CH" sz="4000" dirty="0">
                <a:solidFill>
                  <a:srgbClr val="FFE740"/>
                </a:solidFill>
                <a:latin typeface="Outfit Black" pitchFamily="2" charset="0"/>
                <a:cs typeface="Arial" panose="020B0604020202020204" pitchFamily="34" charset="0"/>
              </a:rPr>
              <a:t> on </a:t>
            </a:r>
            <a:r>
              <a:rPr lang="de-CH" sz="4000" dirty="0" err="1">
                <a:solidFill>
                  <a:srgbClr val="FFE740"/>
                </a:solidFill>
                <a:latin typeface="Outfit Black" pitchFamily="2" charset="0"/>
                <a:cs typeface="Arial" panose="020B0604020202020204" pitchFamily="34" charset="0"/>
              </a:rPr>
              <a:t>webpage</a:t>
            </a:r>
            <a:r>
              <a:rPr lang="de-CH" sz="4000" dirty="0">
                <a:solidFill>
                  <a:srgbClr val="FFE740"/>
                </a:solidFill>
                <a:latin typeface="Outfit Black" pitchFamily="2" charset="0"/>
                <a:cs typeface="Arial" panose="020B0604020202020204" pitchFamily="34" charset="0"/>
              </a:rPr>
              <a:t> / </a:t>
            </a:r>
            <a:r>
              <a:rPr lang="de-CH" sz="4000" dirty="0" err="1">
                <a:solidFill>
                  <a:srgbClr val="FFE740"/>
                </a:solidFill>
                <a:latin typeface="Outfit Black" pitchFamily="2" charset="0"/>
                <a:cs typeface="Arial" panose="020B0604020202020204" pitchFamily="34" charset="0"/>
              </a:rPr>
              <a:t>app</a:t>
            </a:r>
            <a:endParaRPr lang="de-CH" sz="4000" dirty="0">
              <a:solidFill>
                <a:srgbClr val="FFE740"/>
              </a:solidFill>
              <a:latin typeface="Outfit Black" pitchFamily="2" charset="0"/>
              <a:cs typeface="Arial" panose="020B0604020202020204" pitchFamily="34" charset="0"/>
            </a:endParaRPr>
          </a:p>
          <a:p>
            <a:endParaRPr lang="de-CH" sz="4000" dirty="0">
              <a:solidFill>
                <a:srgbClr val="FFE740"/>
              </a:solidFill>
              <a:latin typeface="Arial" panose="020B0604020202020204" pitchFamily="34" charset="0"/>
              <a:cs typeface="Arial" panose="020B0604020202020204" pitchFamily="34" charset="0"/>
            </a:endParaRPr>
          </a:p>
          <a:p>
            <a:r>
              <a:rPr lang="de-CH" sz="2800" dirty="0" err="1">
                <a:solidFill>
                  <a:srgbClr val="FFE740"/>
                </a:solidFill>
                <a:latin typeface="Outfit Light" pitchFamily="2" charset="0"/>
                <a:cs typeface="Arial" panose="020B0604020202020204" pitchFamily="34" charset="0"/>
              </a:rPr>
              <a:t>Presented</a:t>
            </a:r>
            <a:r>
              <a:rPr lang="de-CH" sz="2800" dirty="0">
                <a:solidFill>
                  <a:srgbClr val="FFE740"/>
                </a:solidFill>
                <a:latin typeface="Outfit Light" pitchFamily="2" charset="0"/>
                <a:cs typeface="Arial" panose="020B0604020202020204" pitchFamily="34" charset="0"/>
              </a:rPr>
              <a:t> </a:t>
            </a:r>
            <a:r>
              <a:rPr lang="de-CH" sz="2800" dirty="0" err="1">
                <a:solidFill>
                  <a:srgbClr val="FFE740"/>
                </a:solidFill>
                <a:latin typeface="Outfit Light" pitchFamily="2" charset="0"/>
                <a:cs typeface="Arial" panose="020B0604020202020204" pitchFamily="34" charset="0"/>
              </a:rPr>
              <a:t>by</a:t>
            </a:r>
            <a:r>
              <a:rPr lang="de-CH" sz="2800" dirty="0">
                <a:solidFill>
                  <a:srgbClr val="FFE740"/>
                </a:solidFill>
                <a:latin typeface="Outfit Light" pitchFamily="2" charset="0"/>
                <a:cs typeface="Arial" panose="020B0604020202020204" pitchFamily="34" charset="0"/>
              </a:rPr>
              <a:t>: </a:t>
            </a:r>
          </a:p>
          <a:p>
            <a:r>
              <a:rPr lang="de-CH" sz="2800" dirty="0">
                <a:solidFill>
                  <a:srgbClr val="FFE740"/>
                </a:solidFill>
                <a:latin typeface="Outfit Light" pitchFamily="2" charset="0"/>
                <a:cs typeface="Arial" panose="020B0604020202020204" pitchFamily="34" charset="0"/>
              </a:rPr>
              <a:t>Edgard </a:t>
            </a:r>
            <a:r>
              <a:rPr lang="de-CH" sz="2800" dirty="0" err="1">
                <a:solidFill>
                  <a:srgbClr val="FFE740"/>
                </a:solidFill>
                <a:latin typeface="Outfit Light" pitchFamily="2" charset="0"/>
                <a:cs typeface="Arial" panose="020B0604020202020204" pitchFamily="34" charset="0"/>
              </a:rPr>
              <a:t>Mourão</a:t>
            </a:r>
            <a:r>
              <a:rPr lang="de-CH" sz="2800" dirty="0">
                <a:solidFill>
                  <a:srgbClr val="FFE740"/>
                </a:solidFill>
                <a:latin typeface="Outfit Light" pitchFamily="2" charset="0"/>
                <a:cs typeface="Arial" panose="020B0604020202020204" pitchFamily="34" charset="0"/>
              </a:rPr>
              <a:t> </a:t>
            </a:r>
          </a:p>
          <a:p>
            <a:r>
              <a:rPr lang="de-CH" sz="2800" dirty="0" err="1">
                <a:solidFill>
                  <a:srgbClr val="FFE740"/>
                </a:solidFill>
                <a:latin typeface="Outfit Light" pitchFamily="2" charset="0"/>
                <a:cs typeface="Arial" panose="020B0604020202020204" pitchFamily="34" charset="0"/>
              </a:rPr>
              <a:t>Lavina</a:t>
            </a:r>
            <a:r>
              <a:rPr lang="de-CH" sz="2800" dirty="0">
                <a:solidFill>
                  <a:srgbClr val="FFE740"/>
                </a:solidFill>
                <a:latin typeface="Outfit Light" pitchFamily="2" charset="0"/>
                <a:cs typeface="Arial" panose="020B0604020202020204" pitchFamily="34" charset="0"/>
              </a:rPr>
              <a:t> Luke</a:t>
            </a:r>
          </a:p>
          <a:p>
            <a:r>
              <a:rPr lang="de-CH" sz="2800" dirty="0">
                <a:solidFill>
                  <a:srgbClr val="FFE740"/>
                </a:solidFill>
                <a:latin typeface="Outfit Light" pitchFamily="2" charset="0"/>
                <a:cs typeface="Arial" panose="020B0604020202020204" pitchFamily="34" charset="0"/>
              </a:rPr>
              <a:t>Sabrina Cassata</a:t>
            </a:r>
            <a:endParaRPr lang="en-CH" sz="2800" dirty="0">
              <a:solidFill>
                <a:srgbClr val="FFE740"/>
              </a:solidFill>
              <a:latin typeface="Outfit Light" pitchFamily="2" charset="0"/>
              <a:cs typeface="Arial" panose="020B0604020202020204" pitchFamily="34" charset="0"/>
            </a:endParaRPr>
          </a:p>
        </p:txBody>
      </p:sp>
      <p:sp>
        <p:nvSpPr>
          <p:cNvPr id="2" name="Textfeld 1">
            <a:extLst>
              <a:ext uri="{FF2B5EF4-FFF2-40B4-BE49-F238E27FC236}">
                <a16:creationId xmlns:a16="http://schemas.microsoft.com/office/drawing/2014/main" id="{846EBA51-DDC1-1CB1-73C1-960105B807A3}"/>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Marcel, 1 min (</a:t>
            </a:r>
            <a:r>
              <a:rPr lang="de-CH" err="1"/>
              <a:t>slide</a:t>
            </a:r>
            <a:r>
              <a:rPr lang="de-CH"/>
              <a:t> 1 </a:t>
            </a:r>
            <a:r>
              <a:rPr lang="de-CH" err="1"/>
              <a:t>to</a:t>
            </a:r>
            <a:r>
              <a:rPr lang="de-CH"/>
              <a:t> 4)</a:t>
            </a:r>
          </a:p>
          <a:p>
            <a:endParaRPr lang="de-CH"/>
          </a:p>
          <a:p>
            <a:endParaRPr lang="de-CH"/>
          </a:p>
        </p:txBody>
      </p:sp>
      <p:pic>
        <p:nvPicPr>
          <p:cNvPr id="3" name="Picture 2" descr="Logo&#10;&#10;Description automatically generated with medium confidence">
            <a:extLst>
              <a:ext uri="{FF2B5EF4-FFF2-40B4-BE49-F238E27FC236}">
                <a16:creationId xmlns:a16="http://schemas.microsoft.com/office/drawing/2014/main" id="{4A158CF8-C26F-AE2E-BBE4-12A485CB0A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522" y="90582"/>
            <a:ext cx="1445592" cy="1445592"/>
          </a:xfrm>
          <a:prstGeom prst="rect">
            <a:avLst/>
          </a:prstGeom>
        </p:spPr>
      </p:pic>
      <p:pic>
        <p:nvPicPr>
          <p:cNvPr id="4" name="Picture 3" descr="A picture containing text, clock, clipart, sign&#10;&#10;Description automatically generated">
            <a:extLst>
              <a:ext uri="{FF2B5EF4-FFF2-40B4-BE49-F238E27FC236}">
                <a16:creationId xmlns:a16="http://schemas.microsoft.com/office/drawing/2014/main" id="{ED8FA1C5-9B42-C79B-6110-C616B2D37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914" y="795605"/>
            <a:ext cx="2286000" cy="400050"/>
          </a:xfrm>
          <a:prstGeom prst="rect">
            <a:avLst/>
          </a:prstGeom>
        </p:spPr>
      </p:pic>
    </p:spTree>
    <p:extLst>
      <p:ext uri="{BB962C8B-B14F-4D97-AF65-F5344CB8AC3E}">
        <p14:creationId xmlns:p14="http://schemas.microsoft.com/office/powerpoint/2010/main" val="12584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8"/>
                                        </p:tgtEl>
                                      </p:cBhvr>
                                    </p:cmd>
                                  </p:childTnLst>
                                </p:cTn>
                              </p:par>
                              <p:par>
                                <p:cTn id="7" presetID="2" presetClass="entr" presetSubtype="8"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500" fill="hold"/>
                                        <p:tgtEl>
                                          <p:spTgt spid="20"/>
                                        </p:tgtEl>
                                        <p:attrNameLst>
                                          <p:attrName>ppt_x</p:attrName>
                                        </p:attrNameLst>
                                      </p:cBhvr>
                                      <p:tavLst>
                                        <p:tav tm="0">
                                          <p:val>
                                            <p:strVal val="0-#ppt_w/2"/>
                                          </p:val>
                                        </p:tav>
                                        <p:tav tm="100000">
                                          <p:val>
                                            <p:strVal val="#ppt_x"/>
                                          </p:val>
                                        </p:tav>
                                      </p:tavLst>
                                    </p:anim>
                                    <p:anim calcmode="lin" valueType="num">
                                      <p:cBhvr additive="base">
                                        <p:cTn id="1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mute="1">
                <p:cTn id="11" fill="hold" display="0">
                  <p:stCondLst>
                    <p:cond delay="indefinite"/>
                  </p:stCondLst>
                </p:cTn>
                <p:tgtEl>
                  <p:spTgt spid="18"/>
                </p:tgtEl>
              </p:cMediaNode>
            </p:video>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10;&#10;Description automatically generated with medium confidence">
            <a:extLst>
              <a:ext uri="{FF2B5EF4-FFF2-40B4-BE49-F238E27FC236}">
                <a16:creationId xmlns:a16="http://schemas.microsoft.com/office/drawing/2014/main" id="{BF484F72-7958-EF04-721F-63AADFCBAB4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6430861" y="-448871"/>
            <a:ext cx="7014428" cy="7014428"/>
          </a:xfrm>
          <a:prstGeom prst="rect">
            <a:avLst/>
          </a:prstGeom>
        </p:spPr>
      </p:pic>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a:xfrm>
            <a:off x="4458175" y="226497"/>
            <a:ext cx="3448044" cy="1155887"/>
          </a:xfrm>
        </p:spPr>
        <p:txBody>
          <a:bodyPr>
            <a:normAutofit/>
          </a:bodyPr>
          <a:lstStyle/>
          <a:p>
            <a:r>
              <a:rPr lang="en-US" sz="4400" b="1">
                <a:solidFill>
                  <a:srgbClr val="FFE740"/>
                </a:solidFill>
                <a:latin typeface="Arial" panose="020B0604020202020204" pitchFamily="34" charset="0"/>
                <a:ea typeface="+mn-ea"/>
                <a:cs typeface="Arial" panose="020B0604020202020204" pitchFamily="34" charset="0"/>
              </a:rPr>
              <a:t>Thank you</a:t>
            </a:r>
            <a:r>
              <a:rPr lang="de-CH" sz="4400" b="1">
                <a:solidFill>
                  <a:srgbClr val="FFE740"/>
                </a:solidFill>
                <a:latin typeface="Arial" panose="020B0604020202020204" pitchFamily="34" charset="0"/>
                <a:ea typeface="+mn-ea"/>
                <a:cs typeface="Arial" panose="020B0604020202020204" pitchFamily="34" charset="0"/>
              </a:rPr>
              <a:t>!</a:t>
            </a:r>
          </a:p>
        </p:txBody>
      </p:sp>
      <p:pic>
        <p:nvPicPr>
          <p:cNvPr id="4" name="Picture 3" descr="A picture containing text, clock, clipart, sign&#10;&#10;Description automatically generated">
            <a:extLst>
              <a:ext uri="{FF2B5EF4-FFF2-40B4-BE49-F238E27FC236}">
                <a16:creationId xmlns:a16="http://schemas.microsoft.com/office/drawing/2014/main" id="{9FFC5D9D-F689-D275-AB5F-993CB06AF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778" y="4899077"/>
            <a:ext cx="3620441" cy="63357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F7943AF5-EFE8-036D-426A-CE46DE415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074" y="1590665"/>
            <a:ext cx="3073851" cy="3073851"/>
          </a:xfrm>
          <a:prstGeom prst="rect">
            <a:avLst/>
          </a:prstGeom>
        </p:spPr>
      </p:pic>
      <p:sp>
        <p:nvSpPr>
          <p:cNvPr id="7" name="Textfeld 6">
            <a:extLst>
              <a:ext uri="{FF2B5EF4-FFF2-40B4-BE49-F238E27FC236}">
                <a16:creationId xmlns:a16="http://schemas.microsoft.com/office/drawing/2014/main" id="{0D966C72-AC08-EBB3-27F1-A6FB5AED2C66}"/>
              </a:ext>
            </a:extLst>
          </p:cNvPr>
          <p:cNvSpPr txBox="1"/>
          <p:nvPr/>
        </p:nvSpPr>
        <p:spPr>
          <a:xfrm>
            <a:off x="12500811" y="39515"/>
            <a:ext cx="1888957" cy="923330"/>
          </a:xfrm>
          <a:prstGeom prst="rect">
            <a:avLst/>
          </a:prstGeom>
          <a:solidFill>
            <a:schemeClr val="accent2"/>
          </a:solidFill>
        </p:spPr>
        <p:txBody>
          <a:bodyPr wrap="square" rtlCol="0">
            <a:spAutoFit/>
          </a:bodyPr>
          <a:lstStyle/>
          <a:p>
            <a:r>
              <a:rPr lang="de-CH"/>
              <a:t>Beat</a:t>
            </a:r>
          </a:p>
          <a:p>
            <a:endParaRPr lang="de-CH"/>
          </a:p>
          <a:p>
            <a:endParaRPr lang="de-CH"/>
          </a:p>
        </p:txBody>
      </p:sp>
      <p:sp>
        <p:nvSpPr>
          <p:cNvPr id="10" name="TextBox 9">
            <a:extLst>
              <a:ext uri="{FF2B5EF4-FFF2-40B4-BE49-F238E27FC236}">
                <a16:creationId xmlns:a16="http://schemas.microsoft.com/office/drawing/2014/main" id="{949B6A18-D127-D81B-6E42-FED4734DEE1C}"/>
              </a:ext>
            </a:extLst>
          </p:cNvPr>
          <p:cNvSpPr txBox="1"/>
          <p:nvPr/>
        </p:nvSpPr>
        <p:spPr>
          <a:xfrm>
            <a:off x="183683" y="5292328"/>
            <a:ext cx="6405803" cy="892360"/>
          </a:xfrm>
          <a:prstGeom prst="rect">
            <a:avLst/>
          </a:prstGeom>
          <a:noFill/>
        </p:spPr>
        <p:txBody>
          <a:bodyPr wrap="square" rtlCol="0">
            <a:spAutoFit/>
          </a:bodyPr>
          <a:lstStyle/>
          <a:p>
            <a:pPr>
              <a:lnSpc>
                <a:spcPct val="200000"/>
              </a:lnSpc>
            </a:pPr>
            <a:r>
              <a:rPr lang="en-GB" sz="1400" b="1" dirty="0" err="1">
                <a:solidFill>
                  <a:schemeClr val="bg1"/>
                </a:solidFill>
              </a:rPr>
              <a:t>DigiBP</a:t>
            </a:r>
            <a:r>
              <a:rPr lang="en-GB" sz="1400" b="1" dirty="0">
                <a:solidFill>
                  <a:schemeClr val="bg1"/>
                </a:solidFill>
              </a:rPr>
              <a:t>, Spring Semester 2023</a:t>
            </a:r>
            <a:endParaRPr lang="en-CH" sz="1400" b="1" dirty="0">
              <a:solidFill>
                <a:schemeClr val="bg1"/>
              </a:solidFill>
            </a:endParaRPr>
          </a:p>
          <a:p>
            <a:pPr>
              <a:lnSpc>
                <a:spcPct val="200000"/>
              </a:lnSpc>
            </a:pPr>
            <a:r>
              <a:rPr lang="en-GB" sz="1400" dirty="0">
                <a:solidFill>
                  <a:schemeClr val="bg1"/>
                </a:solidFill>
                <a:effectLst/>
                <a:latin typeface="Arial" panose="020B0604020202020204" pitchFamily="34" charset="0"/>
                <a:ea typeface="Times New Roman" panose="02020603050405020304" pitchFamily="18" charset="0"/>
              </a:rPr>
              <a:t>Team Watermelons: Edgard </a:t>
            </a:r>
            <a:r>
              <a:rPr lang="en-GB" sz="1400" dirty="0" err="1">
                <a:solidFill>
                  <a:schemeClr val="bg1"/>
                </a:solidFill>
                <a:effectLst/>
                <a:latin typeface="Arial" panose="020B0604020202020204" pitchFamily="34" charset="0"/>
                <a:ea typeface="Times New Roman" panose="02020603050405020304" pitchFamily="18" charset="0"/>
              </a:rPr>
              <a:t>Mourão</a:t>
            </a:r>
            <a:r>
              <a:rPr lang="en-GB" sz="1400" dirty="0">
                <a:solidFill>
                  <a:schemeClr val="bg1"/>
                </a:solidFill>
                <a:latin typeface="Arial" panose="020B0604020202020204" pitchFamily="34" charset="0"/>
                <a:ea typeface="Times New Roman" panose="02020603050405020304" pitchFamily="18" charset="0"/>
              </a:rPr>
              <a:t>, </a:t>
            </a:r>
            <a:r>
              <a:rPr lang="en-GB" sz="1400" dirty="0">
                <a:solidFill>
                  <a:schemeClr val="bg1"/>
                </a:solidFill>
                <a:effectLst/>
                <a:latin typeface="Arial" panose="020B0604020202020204" pitchFamily="34" charset="0"/>
                <a:ea typeface="Times New Roman" panose="02020603050405020304" pitchFamily="18" charset="0"/>
              </a:rPr>
              <a:t>Lavina Luke, Sabrina Cassata</a:t>
            </a:r>
            <a:endParaRPr lang="en-CH" sz="1400" dirty="0">
              <a:solidFill>
                <a:schemeClr val="bg1"/>
              </a:solidFill>
            </a:endParaRPr>
          </a:p>
        </p:txBody>
      </p:sp>
    </p:spTree>
    <p:extLst>
      <p:ext uri="{BB962C8B-B14F-4D97-AF65-F5344CB8AC3E}">
        <p14:creationId xmlns:p14="http://schemas.microsoft.com/office/powerpoint/2010/main" val="38492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helpica_mockup_FAST.mp4">
            <a:hlinkClick r:id="" action="ppaction://media"/>
            <a:extLst>
              <a:ext uri="{FF2B5EF4-FFF2-40B4-BE49-F238E27FC236}">
                <a16:creationId xmlns:a16="http://schemas.microsoft.com/office/drawing/2014/main" id="{1F186555-5AAA-784A-F233-40522FEBD0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1873" y="284356"/>
            <a:ext cx="5184195" cy="2916044"/>
          </a:xfrm>
        </p:spPr>
      </p:pic>
    </p:spTree>
    <p:extLst>
      <p:ext uri="{BB962C8B-B14F-4D97-AF65-F5344CB8AC3E}">
        <p14:creationId xmlns:p14="http://schemas.microsoft.com/office/powerpoint/2010/main" val="7302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89" fill="hold"/>
                                        <p:tgtEl>
                                          <p:spTgt spid="2"/>
                                        </p:tgtEl>
                                      </p:cBhvr>
                                    </p:cmd>
                                  </p:childTnLst>
                                </p:cTn>
                              </p:par>
                            </p:childTnLst>
                          </p:cTn>
                        </p:par>
                        <p:par>
                          <p:cTn id="7" fill="hold">
                            <p:stCondLst>
                              <p:cond delay="56189"/>
                            </p:stCondLst>
                            <p:childTnLst>
                              <p:par>
                                <p:cTn id="8" presetID="1" presetClass="mediacall" presetSubtype="0" fill="hold" nodeType="afterEffect">
                                  <p:stCondLst>
                                    <p:cond delay="0"/>
                                  </p:stCondLst>
                                  <p:childTnLst>
                                    <p:cmd type="call" cmd="playFrom(0.0)">
                                      <p:cBhvr>
                                        <p:cTn id="9" dur="56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96179E4-C40A-93B6-7467-02FDB2CB7DCE}"/>
              </a:ext>
            </a:extLst>
          </p:cNvPr>
          <p:cNvPicPr>
            <a:picLocks noChangeAspect="1"/>
          </p:cNvPicPr>
          <p:nvPr/>
        </p:nvPicPr>
        <p:blipFill>
          <a:blip r:embed="rId5"/>
          <a:stretch>
            <a:fillRect/>
          </a:stretch>
        </p:blipFill>
        <p:spPr>
          <a:xfrm>
            <a:off x="1393672" y="940154"/>
            <a:ext cx="9885680" cy="4291707"/>
          </a:xfrm>
          <a:prstGeom prst="rect">
            <a:avLst/>
          </a:prstGeom>
        </p:spPr>
      </p:pic>
      <p:sp>
        <p:nvSpPr>
          <p:cNvPr id="7" name="Rectangle 4">
            <a:extLst>
              <a:ext uri="{FF2B5EF4-FFF2-40B4-BE49-F238E27FC236}">
                <a16:creationId xmlns:a16="http://schemas.microsoft.com/office/drawing/2014/main" id="{64A7DDEE-F79A-A39F-848D-17C6EEE41D36}"/>
              </a:ext>
            </a:extLst>
          </p:cNvPr>
          <p:cNvSpPr/>
          <p:nvPr/>
        </p:nvSpPr>
        <p:spPr>
          <a:xfrm>
            <a:off x="3426372" y="940154"/>
            <a:ext cx="5780690" cy="4291706"/>
          </a:xfrm>
          <a:prstGeom prst="rect">
            <a:avLst/>
          </a:prstGeom>
          <a:solidFill>
            <a:srgbClr val="BB95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4">
            <a:extLst>
              <a:ext uri="{FF2B5EF4-FFF2-40B4-BE49-F238E27FC236}">
                <a16:creationId xmlns:a16="http://schemas.microsoft.com/office/drawing/2014/main" id="{5D818F66-DD7E-5A60-14E0-6714D8CE0212}"/>
              </a:ext>
            </a:extLst>
          </p:cNvPr>
          <p:cNvSpPr/>
          <p:nvPr/>
        </p:nvSpPr>
        <p:spPr>
          <a:xfrm>
            <a:off x="1171903" y="746234"/>
            <a:ext cx="6064470" cy="2102069"/>
          </a:xfrm>
          <a:prstGeom prst="rect">
            <a:avLst/>
          </a:prstGeom>
          <a:solidFill>
            <a:srgbClr val="BB95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4">
            <a:extLst>
              <a:ext uri="{FF2B5EF4-FFF2-40B4-BE49-F238E27FC236}">
                <a16:creationId xmlns:a16="http://schemas.microsoft.com/office/drawing/2014/main" id="{E97A911F-F6DB-0B16-C2E0-831814E2C0A4}"/>
              </a:ext>
            </a:extLst>
          </p:cNvPr>
          <p:cNvSpPr/>
          <p:nvPr/>
        </p:nvSpPr>
        <p:spPr>
          <a:xfrm>
            <a:off x="6316717" y="746233"/>
            <a:ext cx="5780690" cy="2702016"/>
          </a:xfrm>
          <a:prstGeom prst="rect">
            <a:avLst/>
          </a:prstGeom>
          <a:solidFill>
            <a:srgbClr val="BB95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4">
            <a:extLst>
              <a:ext uri="{FF2B5EF4-FFF2-40B4-BE49-F238E27FC236}">
                <a16:creationId xmlns:a16="http://schemas.microsoft.com/office/drawing/2014/main" id="{813AE802-89F1-DCBD-4DC0-0A324A1F2B3C}"/>
              </a:ext>
            </a:extLst>
          </p:cNvPr>
          <p:cNvSpPr/>
          <p:nvPr/>
        </p:nvSpPr>
        <p:spPr>
          <a:xfrm>
            <a:off x="10478814" y="2910311"/>
            <a:ext cx="1713186" cy="2702016"/>
          </a:xfrm>
          <a:prstGeom prst="rect">
            <a:avLst/>
          </a:prstGeom>
          <a:solidFill>
            <a:srgbClr val="BB95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Content Placeholder 6">
            <a:extLst>
              <a:ext uri="{FF2B5EF4-FFF2-40B4-BE49-F238E27FC236}">
                <a16:creationId xmlns:a16="http://schemas.microsoft.com/office/drawing/2014/main" id="{C6E8B143-3122-9EA3-E166-CF28308090B4}"/>
              </a:ext>
            </a:extLst>
          </p:cNvPr>
          <p:cNvSpPr txBox="1">
            <a:spLocks/>
          </p:cNvSpPr>
          <p:nvPr/>
        </p:nvSpPr>
        <p:spPr>
          <a:xfrm>
            <a:off x="8826588" y="5413457"/>
            <a:ext cx="2032700" cy="94510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200" b="1">
                <a:solidFill>
                  <a:schemeClr val="bg1"/>
                </a:solidFill>
                <a:latin typeface="Helvetica"/>
                <a:cs typeface="Arial"/>
              </a:rPr>
              <a:t>Maria - Grandma</a:t>
            </a:r>
          </a:p>
          <a:p>
            <a:pPr marL="0" indent="0" algn="ctr">
              <a:lnSpc>
                <a:spcPct val="150000"/>
              </a:lnSpc>
              <a:buFont typeface="Arial" panose="020B0604020202020204" pitchFamily="34" charset="0"/>
              <a:buNone/>
            </a:pPr>
            <a:endParaRPr lang="en-GB" sz="2200">
              <a:solidFill>
                <a:schemeClr val="bg1"/>
              </a:solidFill>
              <a:latin typeface="Helvetica" pitchFamily="2" charset="0"/>
              <a:cs typeface="Arial" panose="020B0604020202020204" pitchFamily="34" charset="0"/>
            </a:endParaRPr>
          </a:p>
        </p:txBody>
      </p:sp>
      <p:sp>
        <p:nvSpPr>
          <p:cNvPr id="13" name="Content Placeholder 6">
            <a:extLst>
              <a:ext uri="{FF2B5EF4-FFF2-40B4-BE49-F238E27FC236}">
                <a16:creationId xmlns:a16="http://schemas.microsoft.com/office/drawing/2014/main" id="{20954E5B-52F8-2211-E5C4-9E685738E9E6}"/>
              </a:ext>
            </a:extLst>
          </p:cNvPr>
          <p:cNvSpPr txBox="1">
            <a:spLocks/>
          </p:cNvSpPr>
          <p:nvPr/>
        </p:nvSpPr>
        <p:spPr>
          <a:xfrm>
            <a:off x="1393672" y="5418405"/>
            <a:ext cx="2032700" cy="945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000" b="1">
                <a:solidFill>
                  <a:schemeClr val="bg1"/>
                </a:solidFill>
                <a:latin typeface="Helvetica"/>
                <a:cs typeface="Arial"/>
              </a:rPr>
              <a:t>Antonio</a:t>
            </a:r>
            <a:endParaRPr lang="en-US" sz="2200" b="1">
              <a:solidFill>
                <a:schemeClr val="bg1"/>
              </a:solidFill>
              <a:latin typeface="Helvetica"/>
              <a:cs typeface="Arial"/>
            </a:endParaRPr>
          </a:p>
          <a:p>
            <a:pPr marL="0" indent="0" algn="ctr">
              <a:lnSpc>
                <a:spcPct val="150000"/>
              </a:lnSpc>
              <a:buFont typeface="Arial" panose="020B0604020202020204" pitchFamily="34" charset="0"/>
              <a:buNone/>
            </a:pPr>
            <a:endParaRPr lang="en-GB" sz="2200">
              <a:solidFill>
                <a:schemeClr val="bg1"/>
              </a:solidFill>
              <a:latin typeface="Helvetica" pitchFamily="2" charset="0"/>
              <a:cs typeface="Arial" panose="020B0604020202020204" pitchFamily="34" charset="0"/>
            </a:endParaRPr>
          </a:p>
        </p:txBody>
      </p:sp>
      <p:sp>
        <p:nvSpPr>
          <p:cNvPr id="14" name="Content Placeholder 6">
            <a:extLst>
              <a:ext uri="{FF2B5EF4-FFF2-40B4-BE49-F238E27FC236}">
                <a16:creationId xmlns:a16="http://schemas.microsoft.com/office/drawing/2014/main" id="{56923396-FBE7-16B3-8469-6B965F2AEDD2}"/>
              </a:ext>
            </a:extLst>
          </p:cNvPr>
          <p:cNvSpPr txBox="1">
            <a:spLocks/>
          </p:cNvSpPr>
          <p:nvPr/>
        </p:nvSpPr>
        <p:spPr>
          <a:xfrm>
            <a:off x="5320162" y="5413456"/>
            <a:ext cx="2032700" cy="94510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200" b="1">
                <a:solidFill>
                  <a:schemeClr val="bg1"/>
                </a:solidFill>
                <a:latin typeface="Helvetica"/>
                <a:cs typeface="Arial"/>
              </a:rPr>
              <a:t>Light bulb issue</a:t>
            </a:r>
          </a:p>
          <a:p>
            <a:pPr marL="0" indent="0" algn="ctr">
              <a:lnSpc>
                <a:spcPct val="150000"/>
              </a:lnSpc>
              <a:buFont typeface="Arial" panose="020B0604020202020204" pitchFamily="34" charset="0"/>
              <a:buNone/>
            </a:pPr>
            <a:endParaRPr lang="en-GB" sz="2200">
              <a:solidFill>
                <a:schemeClr val="bg1"/>
              </a:solidFill>
              <a:latin typeface="Helvetica" pitchFamily="2" charset="0"/>
              <a:cs typeface="Arial" panose="020B0604020202020204" pitchFamily="34" charset="0"/>
            </a:endParaRPr>
          </a:p>
        </p:txBody>
      </p:sp>
      <p:pic>
        <p:nvPicPr>
          <p:cNvPr id="16" name="Grafik 15" descr="Glühlampe mit einfarbiger Füllung">
            <a:extLst>
              <a:ext uri="{FF2B5EF4-FFF2-40B4-BE49-F238E27FC236}">
                <a16:creationId xmlns:a16="http://schemas.microsoft.com/office/drawing/2014/main" id="{BD845ED1-96F3-95CA-515F-CE10B79452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5933" y="3368885"/>
            <a:ext cx="1641157" cy="1641157"/>
          </a:xfrm>
          <a:prstGeom prst="rect">
            <a:avLst/>
          </a:prstGeom>
        </p:spPr>
      </p:pic>
      <p:pic>
        <p:nvPicPr>
          <p:cNvPr id="18" name="Grafik 17">
            <a:extLst>
              <a:ext uri="{FF2B5EF4-FFF2-40B4-BE49-F238E27FC236}">
                <a16:creationId xmlns:a16="http://schemas.microsoft.com/office/drawing/2014/main" id="{BEDD5B99-7940-20A1-1037-F59BEA6AAA63}"/>
              </a:ext>
            </a:extLst>
          </p:cNvPr>
          <p:cNvPicPr>
            <a:picLocks noChangeAspect="1"/>
          </p:cNvPicPr>
          <p:nvPr/>
        </p:nvPicPr>
        <p:blipFill rotWithShape="1">
          <a:blip r:embed="rId8"/>
          <a:srcRect l="6216"/>
          <a:stretch/>
        </p:blipFill>
        <p:spPr>
          <a:xfrm>
            <a:off x="5562222" y="2588128"/>
            <a:ext cx="1743314" cy="2643732"/>
          </a:xfrm>
          <a:prstGeom prst="rect">
            <a:avLst/>
          </a:prstGeom>
        </p:spPr>
      </p:pic>
      <p:pic>
        <p:nvPicPr>
          <p:cNvPr id="2" name="Screen Recording 2022-12-20 at 23.29.36">
            <a:hlinkClick r:id="" action="ppaction://media"/>
            <a:extLst>
              <a:ext uri="{FF2B5EF4-FFF2-40B4-BE49-F238E27FC236}">
                <a16:creationId xmlns:a16="http://schemas.microsoft.com/office/drawing/2014/main" id="{27F5AE1E-3356-4F69-21A8-5073408842AD}"/>
              </a:ext>
            </a:extLst>
          </p:cNvPr>
          <p:cNvPicPr>
            <a:picLocks noChangeAspect="1"/>
          </p:cNvPicPr>
          <p:nvPr>
            <a:videoFile r:link="rId1"/>
            <p:extLst>
              <p:ext uri="{DAA4B4D4-6D71-4841-9C94-3DE7FCFB9230}">
                <p14:media xmlns:p14="http://schemas.microsoft.com/office/powerpoint/2010/main" r:embed="rId2">
                  <p14:trim st="232.4785" end="3511.6716"/>
                </p14:media>
              </p:ext>
            </p:extLst>
          </p:nvPr>
        </p:nvPicPr>
        <p:blipFill>
          <a:blip r:embed="rId9"/>
          <a:stretch>
            <a:fillRect/>
          </a:stretch>
        </p:blipFill>
        <p:spPr>
          <a:xfrm>
            <a:off x="4551184" y="905479"/>
            <a:ext cx="3428573" cy="4485595"/>
          </a:xfrm>
          <a:prstGeom prst="rect">
            <a:avLst/>
          </a:prstGeom>
        </p:spPr>
      </p:pic>
    </p:spTree>
    <p:extLst>
      <p:ext uri="{BB962C8B-B14F-4D97-AF65-F5344CB8AC3E}">
        <p14:creationId xmlns:p14="http://schemas.microsoft.com/office/powerpoint/2010/main" val="389131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bldLst>
      <p:bldP spid="11"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a:xfrm>
            <a:off x="838200" y="525143"/>
            <a:ext cx="7765143" cy="1325563"/>
          </a:xfrm>
        </p:spPr>
        <p:txBody>
          <a:bodyPr>
            <a:normAutofit fontScale="90000"/>
          </a:bodyPr>
          <a:lstStyle/>
          <a:p>
            <a:r>
              <a:rPr lang="en-US" b="1">
                <a:solidFill>
                  <a:schemeClr val="bg1"/>
                </a:solidFill>
                <a:latin typeface="Arial"/>
                <a:cs typeface="Arial"/>
              </a:rPr>
              <a:t>What can </a:t>
            </a:r>
            <a:r>
              <a:rPr lang="en-US" b="1" err="1">
                <a:solidFill>
                  <a:schemeClr val="bg1"/>
                </a:solidFill>
                <a:latin typeface="Arial"/>
                <a:cs typeface="Arial"/>
              </a:rPr>
              <a:t>Helpica</a:t>
            </a:r>
            <a:r>
              <a:rPr lang="en-US" b="1">
                <a:solidFill>
                  <a:schemeClr val="bg1"/>
                </a:solidFill>
                <a:latin typeface="Arial"/>
                <a:cs typeface="Arial"/>
              </a:rPr>
              <a:t> do and how is the MVP at the moment?</a:t>
            </a:r>
            <a:endParaRPr lang="de-CH">
              <a:solidFill>
                <a:schemeClr val="bg1"/>
              </a:solidFill>
            </a:endParaRPr>
          </a:p>
        </p:txBody>
      </p:sp>
      <p:sp>
        <p:nvSpPr>
          <p:cNvPr id="7" name="Content Placeholder 6">
            <a:extLst>
              <a:ext uri="{FF2B5EF4-FFF2-40B4-BE49-F238E27FC236}">
                <a16:creationId xmlns:a16="http://schemas.microsoft.com/office/drawing/2014/main" id="{A5D75077-1981-6B1A-95D1-73C6F2A14572}"/>
              </a:ext>
            </a:extLst>
          </p:cNvPr>
          <p:cNvSpPr>
            <a:spLocks noGrp="1"/>
          </p:cNvSpPr>
          <p:nvPr>
            <p:ph sz="half" idx="1"/>
          </p:nvPr>
        </p:nvSpPr>
        <p:spPr/>
        <p:txBody>
          <a:bodyPr vert="horz" lIns="91440" tIns="45720" rIns="91440" bIns="45720" rtlCol="0" anchor="t">
            <a:normAutofit lnSpcReduction="10000"/>
          </a:bodyPr>
          <a:lstStyle/>
          <a:p>
            <a:pPr marL="0" indent="0" algn="just">
              <a:lnSpc>
                <a:spcPct val="150000"/>
              </a:lnSpc>
              <a:buNone/>
            </a:pPr>
            <a:r>
              <a:rPr lang="en-US" sz="2200">
                <a:solidFill>
                  <a:schemeClr val="bg1"/>
                </a:solidFill>
                <a:latin typeface="Helvetica"/>
                <a:cs typeface="Arial"/>
              </a:rPr>
              <a:t>Our Purpose</a:t>
            </a:r>
          </a:p>
          <a:p>
            <a:pPr algn="just">
              <a:lnSpc>
                <a:spcPct val="150000"/>
              </a:lnSpc>
            </a:pPr>
            <a:r>
              <a:rPr lang="en-US" sz="2200">
                <a:solidFill>
                  <a:schemeClr val="bg1"/>
                </a:solidFill>
                <a:latin typeface="Helvetica"/>
                <a:cs typeface="Arial"/>
              </a:rPr>
              <a:t>Y</a:t>
            </a:r>
          </a:p>
          <a:p>
            <a:pPr algn="just">
              <a:lnSpc>
                <a:spcPct val="150000"/>
              </a:lnSpc>
            </a:pPr>
            <a:r>
              <a:rPr lang="en-US" sz="2200">
                <a:solidFill>
                  <a:schemeClr val="bg1"/>
                </a:solidFill>
                <a:latin typeface="Helvetica"/>
                <a:cs typeface="Arial"/>
              </a:rPr>
              <a:t>X</a:t>
            </a:r>
          </a:p>
          <a:p>
            <a:pPr algn="just">
              <a:lnSpc>
                <a:spcPct val="150000"/>
              </a:lnSpc>
            </a:pPr>
            <a:r>
              <a:rPr lang="en-US" sz="2200">
                <a:solidFill>
                  <a:schemeClr val="bg1"/>
                </a:solidFill>
                <a:latin typeface="Helvetica"/>
                <a:cs typeface="Arial"/>
              </a:rPr>
              <a:t>X</a:t>
            </a:r>
          </a:p>
          <a:p>
            <a:pPr algn="just">
              <a:lnSpc>
                <a:spcPct val="150000"/>
              </a:lnSpc>
            </a:pPr>
            <a:r>
              <a:rPr lang="en-US" sz="2200">
                <a:solidFill>
                  <a:schemeClr val="bg1"/>
                </a:solidFill>
                <a:latin typeface="Helvetica"/>
                <a:cs typeface="Arial"/>
              </a:rPr>
              <a:t>X</a:t>
            </a:r>
          </a:p>
          <a:p>
            <a:pPr algn="just">
              <a:lnSpc>
                <a:spcPct val="150000"/>
              </a:lnSpc>
            </a:pPr>
            <a:r>
              <a:rPr lang="en-US" sz="2200">
                <a:solidFill>
                  <a:schemeClr val="bg1"/>
                </a:solidFill>
                <a:latin typeface="Helvetica"/>
                <a:cs typeface="Arial"/>
              </a:rPr>
              <a:t>X</a:t>
            </a:r>
          </a:p>
          <a:p>
            <a:pPr algn="just">
              <a:lnSpc>
                <a:spcPct val="150000"/>
              </a:lnSpc>
            </a:pPr>
            <a:r>
              <a:rPr lang="en-US" sz="2200">
                <a:solidFill>
                  <a:schemeClr val="bg1"/>
                </a:solidFill>
                <a:latin typeface="Helvetica"/>
                <a:cs typeface="Arial"/>
              </a:rPr>
              <a:t>x</a:t>
            </a:r>
            <a:endParaRPr lang="en-US">
              <a:solidFill>
                <a:schemeClr val="bg1"/>
              </a:solidFill>
            </a:endParaRPr>
          </a:p>
          <a:p>
            <a:pPr marL="0" indent="0" algn="just">
              <a:lnSpc>
                <a:spcPct val="150000"/>
              </a:lnSpc>
              <a:buNone/>
            </a:pPr>
            <a:endParaRPr lang="en-GB" sz="2200">
              <a:solidFill>
                <a:schemeClr val="bg1"/>
              </a:solidFill>
              <a:latin typeface="Helvetica" pitchFamily="2" charset="0"/>
              <a:cs typeface="Arial" panose="020B0604020202020204" pitchFamily="34" charset="0"/>
            </a:endParaRPr>
          </a:p>
        </p:txBody>
      </p:sp>
      <p:sp>
        <p:nvSpPr>
          <p:cNvPr id="8" name="Inhaltsplatzhalter 7">
            <a:extLst>
              <a:ext uri="{FF2B5EF4-FFF2-40B4-BE49-F238E27FC236}">
                <a16:creationId xmlns:a16="http://schemas.microsoft.com/office/drawing/2014/main" id="{E23221A7-AAA2-A24B-263F-BB5CFEE7D603}"/>
              </a:ext>
            </a:extLst>
          </p:cNvPr>
          <p:cNvSpPr>
            <a:spLocks noGrp="1"/>
          </p:cNvSpPr>
          <p:nvPr>
            <p:ph sz="half" idx="2"/>
          </p:nvPr>
        </p:nvSpPr>
        <p:spPr/>
        <p:txBody>
          <a:bodyPr>
            <a:normAutofit lnSpcReduction="10000"/>
          </a:bodyPr>
          <a:lstStyle/>
          <a:p>
            <a:pPr marL="0" indent="0">
              <a:buNone/>
            </a:pPr>
            <a:r>
              <a:rPr lang="de-CH" sz="2200" err="1">
                <a:solidFill>
                  <a:schemeClr val="bg1"/>
                </a:solidFill>
                <a:latin typeface="Helvetica"/>
                <a:cs typeface="Arial"/>
              </a:rPr>
              <a:t>Our</a:t>
            </a:r>
            <a:r>
              <a:rPr lang="de-CH" sz="2200">
                <a:solidFill>
                  <a:schemeClr val="bg1"/>
                </a:solidFill>
                <a:latin typeface="Helvetica"/>
                <a:cs typeface="Arial"/>
              </a:rPr>
              <a:t> Minimum Viable </a:t>
            </a:r>
            <a:r>
              <a:rPr lang="de-CH" sz="2200" err="1">
                <a:solidFill>
                  <a:schemeClr val="bg1"/>
                </a:solidFill>
                <a:latin typeface="Helvetica"/>
                <a:cs typeface="Arial"/>
              </a:rPr>
              <a:t>Product</a:t>
            </a:r>
            <a:endParaRPr lang="de-CH" sz="2200">
              <a:solidFill>
                <a:schemeClr val="bg1"/>
              </a:solidFill>
              <a:latin typeface="Helvetica"/>
              <a:cs typeface="Arial"/>
            </a:endParaRPr>
          </a:p>
          <a:p>
            <a:pPr algn="just">
              <a:lnSpc>
                <a:spcPct val="160000"/>
              </a:lnSpc>
            </a:pPr>
            <a:r>
              <a:rPr lang="de-CH" sz="2200">
                <a:solidFill>
                  <a:schemeClr val="bg1"/>
                </a:solidFill>
                <a:latin typeface="Helvetica"/>
                <a:cs typeface="Arial"/>
              </a:rPr>
              <a:t>X</a:t>
            </a:r>
          </a:p>
          <a:p>
            <a:pPr algn="just">
              <a:lnSpc>
                <a:spcPct val="160000"/>
              </a:lnSpc>
            </a:pPr>
            <a:r>
              <a:rPr lang="de-CH" sz="2200">
                <a:solidFill>
                  <a:schemeClr val="bg1"/>
                </a:solidFill>
                <a:latin typeface="Helvetica"/>
                <a:cs typeface="Arial"/>
              </a:rPr>
              <a:t>X</a:t>
            </a:r>
          </a:p>
          <a:p>
            <a:pPr algn="just">
              <a:lnSpc>
                <a:spcPct val="160000"/>
              </a:lnSpc>
            </a:pPr>
            <a:r>
              <a:rPr lang="de-CH" sz="2200">
                <a:solidFill>
                  <a:schemeClr val="bg1"/>
                </a:solidFill>
                <a:latin typeface="Helvetica"/>
                <a:cs typeface="Arial"/>
              </a:rPr>
              <a:t>Y</a:t>
            </a:r>
          </a:p>
          <a:p>
            <a:pPr algn="just">
              <a:lnSpc>
                <a:spcPct val="160000"/>
              </a:lnSpc>
            </a:pPr>
            <a:r>
              <a:rPr lang="de-CH" sz="2200">
                <a:solidFill>
                  <a:schemeClr val="bg1"/>
                </a:solidFill>
                <a:latin typeface="Helvetica"/>
                <a:cs typeface="Arial"/>
              </a:rPr>
              <a:t>X</a:t>
            </a:r>
          </a:p>
          <a:p>
            <a:pPr algn="just">
              <a:lnSpc>
                <a:spcPct val="160000"/>
              </a:lnSpc>
            </a:pPr>
            <a:r>
              <a:rPr lang="de-CH" sz="2200">
                <a:solidFill>
                  <a:schemeClr val="bg1"/>
                </a:solidFill>
                <a:latin typeface="Helvetica"/>
                <a:cs typeface="Arial"/>
              </a:rPr>
              <a:t>Y</a:t>
            </a:r>
          </a:p>
          <a:p>
            <a:pPr algn="just">
              <a:lnSpc>
                <a:spcPct val="160000"/>
              </a:lnSpc>
            </a:pPr>
            <a:r>
              <a:rPr lang="de-CH" sz="2200">
                <a:solidFill>
                  <a:schemeClr val="bg1"/>
                </a:solidFill>
                <a:latin typeface="Helvetica"/>
                <a:cs typeface="Arial"/>
              </a:rPr>
              <a:t>Y</a:t>
            </a:r>
          </a:p>
          <a:p>
            <a:endParaRPr lang="de-CH" sz="2200">
              <a:solidFill>
                <a:schemeClr val="bg1"/>
              </a:solidFill>
              <a:latin typeface="Helvetica"/>
              <a:cs typeface="Arial"/>
            </a:endParaRPr>
          </a:p>
        </p:txBody>
      </p:sp>
      <p:pic>
        <p:nvPicPr>
          <p:cNvPr id="2" name="Picture 1" descr="Logo&#10;&#10;Description automatically generated with medium confidence">
            <a:extLst>
              <a:ext uri="{FF2B5EF4-FFF2-40B4-BE49-F238E27FC236}">
                <a16:creationId xmlns:a16="http://schemas.microsoft.com/office/drawing/2014/main" id="{8C0321BD-4D8F-EF3F-ACCB-36A70AD97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408" y="39515"/>
            <a:ext cx="1445592" cy="1445592"/>
          </a:xfrm>
          <a:prstGeom prst="rect">
            <a:avLst/>
          </a:prstGeom>
        </p:spPr>
      </p:pic>
      <p:pic>
        <p:nvPicPr>
          <p:cNvPr id="9" name="Picture 8" descr="A picture containing text, clock, clipart, sign&#10;&#10;Description automatically generated">
            <a:extLst>
              <a:ext uri="{FF2B5EF4-FFF2-40B4-BE49-F238E27FC236}">
                <a16:creationId xmlns:a16="http://schemas.microsoft.com/office/drawing/2014/main" id="{E4814E86-1BA0-5F58-23D4-BAA0D7F6C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744538"/>
            <a:ext cx="2286000" cy="400050"/>
          </a:xfrm>
          <a:prstGeom prst="rect">
            <a:avLst/>
          </a:prstGeom>
        </p:spPr>
      </p:pic>
    </p:spTree>
    <p:extLst>
      <p:ext uri="{BB962C8B-B14F-4D97-AF65-F5344CB8AC3E}">
        <p14:creationId xmlns:p14="http://schemas.microsoft.com/office/powerpoint/2010/main" val="212728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A05C-C308-437A-9250-00966416ECE9}"/>
              </a:ext>
            </a:extLst>
          </p:cNvPr>
          <p:cNvSpPr>
            <a:spLocks noGrp="1"/>
          </p:cNvSpPr>
          <p:nvPr>
            <p:ph type="title"/>
          </p:nvPr>
        </p:nvSpPr>
        <p:spPr/>
        <p:txBody>
          <a:bodyPr/>
          <a:lstStyle/>
          <a:p>
            <a:r>
              <a:rPr lang="en-US"/>
              <a:t>Storyline</a:t>
            </a:r>
          </a:p>
        </p:txBody>
      </p:sp>
      <p:sp>
        <p:nvSpPr>
          <p:cNvPr id="3" name="Content Placeholder 2">
            <a:extLst>
              <a:ext uri="{FF2B5EF4-FFF2-40B4-BE49-F238E27FC236}">
                <a16:creationId xmlns:a16="http://schemas.microsoft.com/office/drawing/2014/main" id="{DE7FC85C-CC24-7ECF-7D74-07657A9624B2}"/>
              </a:ext>
            </a:extLst>
          </p:cNvPr>
          <p:cNvSpPr>
            <a:spLocks noGrp="1"/>
          </p:cNvSpPr>
          <p:nvPr>
            <p:ph idx="1"/>
          </p:nvPr>
        </p:nvSpPr>
        <p:spPr/>
        <p:txBody>
          <a:bodyPr vert="horz" lIns="91440" tIns="45720" rIns="91440" bIns="45720" rtlCol="0" anchor="t">
            <a:normAutofit/>
          </a:bodyPr>
          <a:lstStyle/>
          <a:p>
            <a:r>
              <a:rPr lang="en-US">
                <a:cs typeface="Calibri"/>
              </a:rPr>
              <a:t>Start with intro (animated personas from previous video), explaining how Helpica will help them</a:t>
            </a:r>
          </a:p>
          <a:p>
            <a:r>
              <a:rPr lang="en-US">
                <a:cs typeface="Calibri"/>
              </a:rPr>
              <a:t>Then we are showing how Helpica has developed (what is the solution look like)</a:t>
            </a:r>
          </a:p>
          <a:p>
            <a:r>
              <a:rPr lang="en-US">
                <a:cs typeface="Calibri"/>
              </a:rPr>
              <a:t>How did we manage get here and what were obstacles</a:t>
            </a:r>
          </a:p>
          <a:p>
            <a:r>
              <a:rPr lang="en-US">
                <a:cs typeface="Calibri"/>
              </a:rPr>
              <a:t>What is the impact that we can have with this product incl. Outlook to the future</a:t>
            </a:r>
          </a:p>
        </p:txBody>
      </p:sp>
    </p:spTree>
    <p:extLst>
      <p:ext uri="{BB962C8B-B14F-4D97-AF65-F5344CB8AC3E}">
        <p14:creationId xmlns:p14="http://schemas.microsoft.com/office/powerpoint/2010/main" val="112908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96179E4-C40A-93B6-7467-02FDB2CB7DCE}"/>
              </a:ext>
            </a:extLst>
          </p:cNvPr>
          <p:cNvPicPr>
            <a:picLocks noChangeAspect="1"/>
          </p:cNvPicPr>
          <p:nvPr/>
        </p:nvPicPr>
        <p:blipFill>
          <a:blip r:embed="rId3"/>
          <a:stretch>
            <a:fillRect/>
          </a:stretch>
        </p:blipFill>
        <p:spPr>
          <a:xfrm>
            <a:off x="1393672" y="940154"/>
            <a:ext cx="9885680" cy="4291707"/>
          </a:xfrm>
          <a:prstGeom prst="rect">
            <a:avLst/>
          </a:prstGeom>
        </p:spPr>
      </p:pic>
    </p:spTree>
    <p:extLst>
      <p:ext uri="{BB962C8B-B14F-4D97-AF65-F5344CB8AC3E}">
        <p14:creationId xmlns:p14="http://schemas.microsoft.com/office/powerpoint/2010/main" val="328376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p:txBody>
          <a:bodyPr>
            <a:normAutofit/>
          </a:bodyPr>
          <a:lstStyle/>
          <a:p>
            <a:r>
              <a:rPr lang="en-US" b="1">
                <a:solidFill>
                  <a:schemeClr val="bg1"/>
                </a:solidFill>
                <a:latin typeface="Arial"/>
                <a:cs typeface="Arial"/>
              </a:rPr>
              <a:t>No Intro slide</a:t>
            </a:r>
            <a:endParaRPr lang="de-CH"/>
          </a:p>
        </p:txBody>
      </p:sp>
      <p:sp>
        <p:nvSpPr>
          <p:cNvPr id="3" name="Textplatzhalter 2">
            <a:extLst>
              <a:ext uri="{FF2B5EF4-FFF2-40B4-BE49-F238E27FC236}">
                <a16:creationId xmlns:a16="http://schemas.microsoft.com/office/drawing/2014/main" id="{CB40317F-46A2-4A90-424C-749DE196C767}"/>
              </a:ext>
            </a:extLst>
          </p:cNvPr>
          <p:cNvSpPr>
            <a:spLocks noGrp="1"/>
          </p:cNvSpPr>
          <p:nvPr>
            <p:ph type="body" idx="1"/>
          </p:nvPr>
        </p:nvSpPr>
        <p:spPr/>
        <p:txBody>
          <a:bodyPr/>
          <a:lstStyle/>
          <a:p>
            <a:endParaRPr lang="de-CH"/>
          </a:p>
        </p:txBody>
      </p:sp>
    </p:spTree>
    <p:extLst>
      <p:ext uri="{BB962C8B-B14F-4D97-AF65-F5344CB8AC3E}">
        <p14:creationId xmlns:p14="http://schemas.microsoft.com/office/powerpoint/2010/main" val="186989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0A46-75F6-507E-D7D5-CA329E1DDA9C}"/>
              </a:ext>
            </a:extLst>
          </p:cNvPr>
          <p:cNvSpPr>
            <a:spLocks noGrp="1"/>
          </p:cNvSpPr>
          <p:nvPr>
            <p:ph type="title"/>
          </p:nvPr>
        </p:nvSpPr>
        <p:spPr/>
        <p:txBody>
          <a:bodyPr/>
          <a:lstStyle/>
          <a:p>
            <a:r>
              <a:rPr lang="en-US">
                <a:cs typeface="Calibri Light"/>
              </a:rPr>
              <a:t>Intro from Video</a:t>
            </a:r>
            <a:endParaRPr lang="en-US"/>
          </a:p>
        </p:txBody>
      </p:sp>
      <p:sp>
        <p:nvSpPr>
          <p:cNvPr id="3" name="Content Placeholder 2">
            <a:extLst>
              <a:ext uri="{FF2B5EF4-FFF2-40B4-BE49-F238E27FC236}">
                <a16:creationId xmlns:a16="http://schemas.microsoft.com/office/drawing/2014/main" id="{C71082E8-72F9-FF13-6209-2E8A6ADA0535}"/>
              </a:ext>
            </a:extLst>
          </p:cNvPr>
          <p:cNvSpPr>
            <a:spLocks noGrp="1"/>
          </p:cNvSpPr>
          <p:nvPr>
            <p:ph idx="1"/>
          </p:nvPr>
        </p:nvSpPr>
        <p:spPr>
          <a:xfrm>
            <a:off x="838200" y="1825625"/>
            <a:ext cx="4419600" cy="1490331"/>
          </a:xfrm>
          <a:solidFill>
            <a:schemeClr val="bg2"/>
          </a:solidFill>
        </p:spPr>
        <p:txBody>
          <a:bodyPr vert="horz" lIns="91440" tIns="45720" rIns="91440" bIns="45720" rtlCol="0" anchor="t">
            <a:normAutofit/>
          </a:bodyPr>
          <a:lstStyle/>
          <a:p>
            <a:r>
              <a:rPr lang="en-US">
                <a:cs typeface="Calibri"/>
              </a:rPr>
              <a:t>Person A (animated)</a:t>
            </a:r>
            <a:endParaRPr lang="en-US"/>
          </a:p>
        </p:txBody>
      </p:sp>
      <p:sp>
        <p:nvSpPr>
          <p:cNvPr id="5" name="Content Placeholder 2">
            <a:extLst>
              <a:ext uri="{FF2B5EF4-FFF2-40B4-BE49-F238E27FC236}">
                <a16:creationId xmlns:a16="http://schemas.microsoft.com/office/drawing/2014/main" id="{05E3C9D8-AB53-9DCE-DF16-F31B395D9347}"/>
              </a:ext>
            </a:extLst>
          </p:cNvPr>
          <p:cNvSpPr txBox="1">
            <a:spLocks/>
          </p:cNvSpPr>
          <p:nvPr/>
        </p:nvSpPr>
        <p:spPr>
          <a:xfrm>
            <a:off x="6695831" y="1821717"/>
            <a:ext cx="4419600" cy="1490331"/>
          </a:xfrm>
          <a:prstGeom prst="rect">
            <a:avLst/>
          </a:prstGeom>
          <a:solidFill>
            <a:schemeClr val="bg2"/>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Person B (animated)</a:t>
            </a:r>
            <a:endParaRPr lang="en-US"/>
          </a:p>
        </p:txBody>
      </p:sp>
      <p:sp>
        <p:nvSpPr>
          <p:cNvPr id="4" name="Content Placeholder 2">
            <a:extLst>
              <a:ext uri="{FF2B5EF4-FFF2-40B4-BE49-F238E27FC236}">
                <a16:creationId xmlns:a16="http://schemas.microsoft.com/office/drawing/2014/main" id="{5F95942B-B7B8-2E63-6257-596BC7F294AC}"/>
              </a:ext>
            </a:extLst>
          </p:cNvPr>
          <p:cNvSpPr txBox="1">
            <a:spLocks/>
          </p:cNvSpPr>
          <p:nvPr/>
        </p:nvSpPr>
        <p:spPr>
          <a:xfrm>
            <a:off x="838199" y="3727938"/>
            <a:ext cx="10277231" cy="2532185"/>
          </a:xfrm>
          <a:prstGeom prst="rect">
            <a:avLst/>
          </a:prstGeom>
          <a:solidFill>
            <a:schemeClr val="bg2"/>
          </a:solidFill>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Story of Slide: Connection to video</a:t>
            </a:r>
          </a:p>
          <a:p>
            <a:r>
              <a:rPr lang="en-US">
                <a:cs typeface="Calibri"/>
              </a:rPr>
              <a:t>See person A from video, then person B </a:t>
            </a:r>
            <a:r>
              <a:rPr lang="en-US">
                <a:cs typeface="Calibri"/>
                <a:sym typeface="Wingdings" panose="05000000000000000000" pitchFamily="2" charset="2"/>
              </a:rPr>
              <a:t> do you remember them?</a:t>
            </a:r>
          </a:p>
          <a:p>
            <a:r>
              <a:rPr lang="en-US">
                <a:cs typeface="Calibri"/>
                <a:sym typeface="Wingdings" panose="05000000000000000000" pitchFamily="2" charset="2"/>
              </a:rPr>
              <a:t>Answer is probably no  we have presented them in the initial pitch</a:t>
            </a:r>
          </a:p>
          <a:p>
            <a:r>
              <a:rPr lang="en-US">
                <a:cs typeface="Calibri"/>
                <a:sym typeface="Wingdings" panose="05000000000000000000" pitchFamily="2" charset="2"/>
              </a:rPr>
              <a:t>Describe their problem,  and Helpica can help (coming flying in)</a:t>
            </a:r>
          </a:p>
          <a:p>
            <a:r>
              <a:rPr lang="en-US">
                <a:cs typeface="Calibri"/>
                <a:sym typeface="Wingdings" panose="05000000000000000000" pitchFamily="2" charset="2"/>
              </a:rPr>
              <a:t>Moving to next slide  what Helpica can do</a:t>
            </a:r>
            <a:endParaRPr lang="en-US">
              <a:cs typeface="Calibri"/>
            </a:endParaRPr>
          </a:p>
        </p:txBody>
      </p:sp>
    </p:spTree>
    <p:extLst>
      <p:ext uri="{BB962C8B-B14F-4D97-AF65-F5344CB8AC3E}">
        <p14:creationId xmlns:p14="http://schemas.microsoft.com/office/powerpoint/2010/main" val="30261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0A46-75F6-507E-D7D5-CA329E1DDA9C}"/>
              </a:ext>
            </a:extLst>
          </p:cNvPr>
          <p:cNvSpPr>
            <a:spLocks noGrp="1"/>
          </p:cNvSpPr>
          <p:nvPr>
            <p:ph type="title"/>
          </p:nvPr>
        </p:nvSpPr>
        <p:spPr/>
        <p:txBody>
          <a:bodyPr/>
          <a:lstStyle/>
          <a:p>
            <a:r>
              <a:rPr lang="en-US">
                <a:cs typeface="Calibri Light"/>
              </a:rPr>
              <a:t>What can Helpica do and how is the MVP at the moment</a:t>
            </a:r>
            <a:endParaRPr lang="en-US"/>
          </a:p>
        </p:txBody>
      </p:sp>
      <p:sp>
        <p:nvSpPr>
          <p:cNvPr id="3" name="Content Placeholder 2">
            <a:extLst>
              <a:ext uri="{FF2B5EF4-FFF2-40B4-BE49-F238E27FC236}">
                <a16:creationId xmlns:a16="http://schemas.microsoft.com/office/drawing/2014/main" id="{C71082E8-72F9-FF13-6209-2E8A6ADA0535}"/>
              </a:ext>
            </a:extLst>
          </p:cNvPr>
          <p:cNvSpPr>
            <a:spLocks noGrp="1"/>
          </p:cNvSpPr>
          <p:nvPr>
            <p:ph idx="1"/>
          </p:nvPr>
        </p:nvSpPr>
        <p:spPr>
          <a:xfrm>
            <a:off x="838200" y="1825625"/>
            <a:ext cx="4419600" cy="1490331"/>
          </a:xfrm>
          <a:solidFill>
            <a:schemeClr val="bg2"/>
          </a:solidFill>
        </p:spPr>
        <p:txBody>
          <a:bodyPr vert="horz" lIns="91440" tIns="45720" rIns="91440" bIns="45720" rtlCol="0" anchor="t">
            <a:normAutofit/>
          </a:bodyPr>
          <a:lstStyle/>
          <a:p>
            <a:r>
              <a:rPr lang="en-US">
                <a:cs typeface="Calibri"/>
              </a:rPr>
              <a:t>Person A (animated)</a:t>
            </a:r>
            <a:endParaRPr lang="en-US"/>
          </a:p>
        </p:txBody>
      </p:sp>
      <p:sp>
        <p:nvSpPr>
          <p:cNvPr id="5" name="Content Placeholder 2">
            <a:extLst>
              <a:ext uri="{FF2B5EF4-FFF2-40B4-BE49-F238E27FC236}">
                <a16:creationId xmlns:a16="http://schemas.microsoft.com/office/drawing/2014/main" id="{05E3C9D8-AB53-9DCE-DF16-F31B395D9347}"/>
              </a:ext>
            </a:extLst>
          </p:cNvPr>
          <p:cNvSpPr txBox="1">
            <a:spLocks/>
          </p:cNvSpPr>
          <p:nvPr/>
        </p:nvSpPr>
        <p:spPr>
          <a:xfrm>
            <a:off x="6695831" y="1821717"/>
            <a:ext cx="4419600" cy="1490331"/>
          </a:xfrm>
          <a:prstGeom prst="rect">
            <a:avLst/>
          </a:prstGeom>
          <a:solidFill>
            <a:schemeClr val="bg2"/>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Person B (animated)</a:t>
            </a:r>
            <a:endParaRPr lang="en-US"/>
          </a:p>
        </p:txBody>
      </p:sp>
      <p:sp>
        <p:nvSpPr>
          <p:cNvPr id="4" name="Content Placeholder 2">
            <a:extLst>
              <a:ext uri="{FF2B5EF4-FFF2-40B4-BE49-F238E27FC236}">
                <a16:creationId xmlns:a16="http://schemas.microsoft.com/office/drawing/2014/main" id="{5F95942B-B7B8-2E63-6257-596BC7F294AC}"/>
              </a:ext>
            </a:extLst>
          </p:cNvPr>
          <p:cNvSpPr txBox="1">
            <a:spLocks/>
          </p:cNvSpPr>
          <p:nvPr/>
        </p:nvSpPr>
        <p:spPr>
          <a:xfrm>
            <a:off x="838199" y="3727938"/>
            <a:ext cx="10277231" cy="2532185"/>
          </a:xfrm>
          <a:prstGeom prst="rect">
            <a:avLst/>
          </a:prstGeom>
          <a:solidFill>
            <a:schemeClr val="bg2"/>
          </a:solidFill>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Story of Slide: Connection to video</a:t>
            </a:r>
          </a:p>
          <a:p>
            <a:r>
              <a:rPr lang="en-US">
                <a:cs typeface="Calibri"/>
              </a:rPr>
              <a:t>See person A from video, then person B </a:t>
            </a:r>
            <a:r>
              <a:rPr lang="en-US">
                <a:cs typeface="Calibri"/>
                <a:sym typeface="Wingdings" panose="05000000000000000000" pitchFamily="2" charset="2"/>
              </a:rPr>
              <a:t> do you remember them?</a:t>
            </a:r>
          </a:p>
          <a:p>
            <a:r>
              <a:rPr lang="en-US">
                <a:cs typeface="Calibri"/>
                <a:sym typeface="Wingdings" panose="05000000000000000000" pitchFamily="2" charset="2"/>
              </a:rPr>
              <a:t>Answer is probably no  we have presented them in the initial pitch</a:t>
            </a:r>
          </a:p>
          <a:p>
            <a:r>
              <a:rPr lang="en-US">
                <a:cs typeface="Calibri"/>
                <a:sym typeface="Wingdings" panose="05000000000000000000" pitchFamily="2" charset="2"/>
              </a:rPr>
              <a:t>Describe their problem,  and Helpica can help (coming flying in)</a:t>
            </a:r>
          </a:p>
          <a:p>
            <a:r>
              <a:rPr lang="en-US">
                <a:cs typeface="Calibri"/>
                <a:sym typeface="Wingdings" panose="05000000000000000000" pitchFamily="2" charset="2"/>
              </a:rPr>
              <a:t>Moving to next slide  what Helpica can do</a:t>
            </a:r>
            <a:endParaRPr lang="en-US">
              <a:cs typeface="Calibri"/>
            </a:endParaRPr>
          </a:p>
        </p:txBody>
      </p:sp>
      <p:sp>
        <p:nvSpPr>
          <p:cNvPr id="6" name="Content Placeholder 2">
            <a:extLst>
              <a:ext uri="{FF2B5EF4-FFF2-40B4-BE49-F238E27FC236}">
                <a16:creationId xmlns:a16="http://schemas.microsoft.com/office/drawing/2014/main" id="{23DEF628-0825-2E3D-5EAE-75967D08F0C0}"/>
              </a:ext>
            </a:extLst>
          </p:cNvPr>
          <p:cNvSpPr txBox="1">
            <a:spLocks/>
          </p:cNvSpPr>
          <p:nvPr/>
        </p:nvSpPr>
        <p:spPr>
          <a:xfrm>
            <a:off x="3432349" y="1938669"/>
            <a:ext cx="6485374" cy="4231019"/>
          </a:xfrm>
          <a:prstGeom prst="rect">
            <a:avLst/>
          </a:prstGeom>
          <a:solidFill>
            <a:srgbClr val="FFFF00"/>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To be adapted</a:t>
            </a:r>
            <a:endParaRPr lang="en-US"/>
          </a:p>
        </p:txBody>
      </p:sp>
    </p:spTree>
    <p:extLst>
      <p:ext uri="{BB962C8B-B14F-4D97-AF65-F5344CB8AC3E}">
        <p14:creationId xmlns:p14="http://schemas.microsoft.com/office/powerpoint/2010/main" val="161746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ADDC5-7640-B31A-1CC3-28404E49A636}"/>
              </a:ext>
            </a:extLst>
          </p:cNvPr>
          <p:cNvSpPr>
            <a:spLocks noGrp="1"/>
          </p:cNvSpPr>
          <p:nvPr>
            <p:ph idx="1"/>
          </p:nvPr>
        </p:nvSpPr>
        <p:spPr/>
        <p:txBody>
          <a:bodyPr>
            <a:normAutofit fontScale="92500" lnSpcReduction="10000"/>
          </a:bodyPr>
          <a:lstStyle/>
          <a:p>
            <a:pPr marL="0" indent="0">
              <a:buNone/>
            </a:pPr>
            <a:r>
              <a:rPr lang="en-CH"/>
              <a:t>Should we start in a very ”non-tipical way” so no one can really understand that the “oficial” presentation is starded? </a:t>
            </a:r>
          </a:p>
          <a:p>
            <a:pPr marL="0" indent="0">
              <a:buNone/>
            </a:pPr>
            <a:r>
              <a:rPr lang="en-GB"/>
              <a:t>E</a:t>
            </a:r>
            <a:r>
              <a:rPr lang="en-CH"/>
              <a:t>.g. Beat said while Marcel is connecting a beamer – you know, once </a:t>
            </a:r>
            <a:r>
              <a:rPr lang="en-GB"/>
              <a:t>I</a:t>
            </a:r>
            <a:r>
              <a:rPr lang="en-CH"/>
              <a:t> had 45 calls with my grandma in one day.. </a:t>
            </a:r>
            <a:r>
              <a:rPr lang="en-GB"/>
              <a:t>K</a:t>
            </a:r>
            <a:r>
              <a:rPr lang="en-CH"/>
              <a:t>now why? Because of her </a:t>
            </a:r>
            <a:r>
              <a:rPr lang="en-GB"/>
              <a:t>r</a:t>
            </a:r>
            <a:r>
              <a:rPr lang="en-CH"/>
              <a:t>adio! </a:t>
            </a:r>
            <a:r>
              <a:rPr lang="en-GB"/>
              <a:t>C</a:t>
            </a:r>
            <a:r>
              <a:rPr lang="en-CH"/>
              <a:t>an you imagine? my grandma lives there and there....and once this and that hap</a:t>
            </a:r>
            <a:r>
              <a:rPr lang="en-GB"/>
              <a:t>p</a:t>
            </a:r>
            <a:r>
              <a:rPr lang="en-CH"/>
              <a:t>ened with her radio...</a:t>
            </a:r>
          </a:p>
          <a:p>
            <a:pPr marL="0" indent="0">
              <a:buNone/>
            </a:pPr>
            <a:endParaRPr lang="en-CH"/>
          </a:p>
          <a:p>
            <a:pPr marL="0" indent="0">
              <a:buNone/>
            </a:pPr>
            <a:r>
              <a:rPr lang="en-GB"/>
              <a:t>L</a:t>
            </a:r>
            <a:r>
              <a:rPr lang="en-CH"/>
              <a:t>allala and then </a:t>
            </a:r>
            <a:r>
              <a:rPr lang="en-GB"/>
              <a:t>I</a:t>
            </a:r>
            <a:r>
              <a:rPr lang="en-CH"/>
              <a:t> thought that it would be cool to have this and that solution...</a:t>
            </a:r>
          </a:p>
          <a:p>
            <a:pPr marL="0" indent="0">
              <a:buNone/>
            </a:pPr>
            <a:endParaRPr lang="en-CH"/>
          </a:p>
          <a:p>
            <a:pPr marL="0" indent="0">
              <a:buNone/>
            </a:pPr>
            <a:r>
              <a:rPr lang="en-GB"/>
              <a:t>S</a:t>
            </a:r>
            <a:r>
              <a:rPr lang="en-CH"/>
              <a:t>omething like TED talks &lt;- like the idea</a:t>
            </a:r>
          </a:p>
        </p:txBody>
      </p:sp>
    </p:spTree>
    <p:extLst>
      <p:ext uri="{BB962C8B-B14F-4D97-AF65-F5344CB8AC3E}">
        <p14:creationId xmlns:p14="http://schemas.microsoft.com/office/powerpoint/2010/main" val="405792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5">
            <a:extLst>
              <a:ext uri="{FF2B5EF4-FFF2-40B4-BE49-F238E27FC236}">
                <a16:creationId xmlns:a16="http://schemas.microsoft.com/office/drawing/2014/main" id="{4EF17EC4-41BE-EDAC-2FDC-7ECD3582EE7C}"/>
              </a:ext>
            </a:extLst>
          </p:cNvPr>
          <p:cNvSpPr txBox="1">
            <a:spLocks/>
          </p:cNvSpPr>
          <p:nvPr/>
        </p:nvSpPr>
        <p:spPr>
          <a:xfrm>
            <a:off x="752476" y="561236"/>
            <a:ext cx="8693182"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E740"/>
                </a:solidFill>
                <a:latin typeface="Outfit Black" pitchFamily="2" charset="0"/>
                <a:ea typeface="+mn-ea"/>
                <a:cs typeface="Arial" panose="020B0604020202020204" pitchFamily="34" charset="0"/>
              </a:rPr>
              <a:t>About helpica.ch</a:t>
            </a:r>
            <a:endParaRPr lang="de-CH" dirty="0">
              <a:solidFill>
                <a:srgbClr val="FFE740"/>
              </a:solidFill>
              <a:latin typeface="Outfit Black" pitchFamily="2" charset="0"/>
              <a:ea typeface="+mn-ea"/>
              <a:cs typeface="Arial" panose="020B0604020202020204" pitchFamily="34" charset="0"/>
            </a:endParaRPr>
          </a:p>
        </p:txBody>
      </p:sp>
      <p:sp>
        <p:nvSpPr>
          <p:cNvPr id="4" name="TextBox 3">
            <a:extLst>
              <a:ext uri="{FF2B5EF4-FFF2-40B4-BE49-F238E27FC236}">
                <a16:creationId xmlns:a16="http://schemas.microsoft.com/office/drawing/2014/main" id="{AEEC0CFA-07C4-3A25-8FC6-37ED7B5B6533}"/>
              </a:ext>
            </a:extLst>
          </p:cNvPr>
          <p:cNvSpPr txBox="1"/>
          <p:nvPr/>
        </p:nvSpPr>
        <p:spPr>
          <a:xfrm>
            <a:off x="752476" y="2138695"/>
            <a:ext cx="10521982" cy="3603359"/>
          </a:xfrm>
          <a:prstGeom prst="rect">
            <a:avLst/>
          </a:prstGeom>
          <a:noFill/>
        </p:spPr>
        <p:txBody>
          <a:bodyPr wrap="square">
            <a:spAutoFit/>
          </a:bodyPr>
          <a:lstStyle/>
          <a:p>
            <a:pPr>
              <a:lnSpc>
                <a:spcPct val="120000"/>
              </a:lnSpc>
            </a:pPr>
            <a:r>
              <a:rPr lang="en-US" sz="2400" b="0" i="0" dirty="0">
                <a:solidFill>
                  <a:srgbClr val="5A2D90"/>
                </a:solidFill>
                <a:effectLst/>
                <a:latin typeface="Outfit Light" pitchFamily="2" charset="0"/>
              </a:rPr>
              <a:t>Helpica.ch is a start-up which aims to position itself as Switzerland’s leading cross-generational platform that brings together people who cannot perform daily tasks on their own and seek for </a:t>
            </a:r>
            <a:r>
              <a:rPr lang="en-US" sz="2400" b="0" i="0" dirty="0" err="1">
                <a:solidFill>
                  <a:srgbClr val="5A2D90"/>
                </a:solidFill>
                <a:effectLst/>
                <a:latin typeface="Outfit Light" pitchFamily="2" charset="0"/>
              </a:rPr>
              <a:t>Helpies</a:t>
            </a:r>
            <a:r>
              <a:rPr lang="en-US" sz="2400" b="0" i="0" dirty="0">
                <a:solidFill>
                  <a:srgbClr val="5A2D90"/>
                </a:solidFill>
                <a:effectLst/>
                <a:latin typeface="Outfit Light" pitchFamily="2" charset="0"/>
              </a:rPr>
              <a:t> with a kind heart that want to offer their support. This can be from simple chores like grocery shopping to more challenging tasks like assembling furniture. Helpica.ch wants to create a network of verified supporters in order to create a serving landscape where caregivers can find a trusted </a:t>
            </a:r>
            <a:r>
              <a:rPr lang="en-US" sz="2400" b="0" i="0" dirty="0" err="1">
                <a:solidFill>
                  <a:srgbClr val="5A2D90"/>
                </a:solidFill>
                <a:effectLst/>
                <a:latin typeface="Outfit Light" pitchFamily="2" charset="0"/>
              </a:rPr>
              <a:t>Helpi</a:t>
            </a:r>
            <a:r>
              <a:rPr lang="en-US" sz="2400" b="0" i="0" dirty="0">
                <a:solidFill>
                  <a:srgbClr val="5A2D90"/>
                </a:solidFill>
                <a:effectLst/>
                <a:latin typeface="Outfit Light" pitchFamily="2" charset="0"/>
              </a:rPr>
              <a:t> to support a beloved one at one finger click.</a:t>
            </a:r>
            <a:endParaRPr lang="de-CH" sz="2400" dirty="0">
              <a:solidFill>
                <a:srgbClr val="5A2D90"/>
              </a:solidFill>
              <a:latin typeface="Outfit Light" pitchFamily="2" charset="0"/>
            </a:endParaRPr>
          </a:p>
        </p:txBody>
      </p:sp>
    </p:spTree>
    <p:extLst>
      <p:ext uri="{BB962C8B-B14F-4D97-AF65-F5344CB8AC3E}">
        <p14:creationId xmlns:p14="http://schemas.microsoft.com/office/powerpoint/2010/main" val="904209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Logo&#10;&#10;Description automatically generated">
            <a:extLst>
              <a:ext uri="{FF2B5EF4-FFF2-40B4-BE49-F238E27FC236}">
                <a16:creationId xmlns:a16="http://schemas.microsoft.com/office/drawing/2014/main" id="{408BE499-5E60-C2F4-3979-F605687AE3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32365" y="2931885"/>
            <a:ext cx="2394583" cy="2394583"/>
          </a:xfrm>
        </p:spPr>
      </p:pic>
      <p:pic>
        <p:nvPicPr>
          <p:cNvPr id="7" name="Picture 6" descr="Logo&#10;&#10;Description automatically generated">
            <a:extLst>
              <a:ext uri="{FF2B5EF4-FFF2-40B4-BE49-F238E27FC236}">
                <a16:creationId xmlns:a16="http://schemas.microsoft.com/office/drawing/2014/main" id="{0EE833FE-A8F6-FBBE-F01D-E3DDB58E4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98" y="4212743"/>
            <a:ext cx="2001714" cy="2001714"/>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BF0847A4-D062-00FE-5E7F-0D75B3EA3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7247" y="4673600"/>
            <a:ext cx="1511886" cy="1511886"/>
          </a:xfrm>
          <a:prstGeom prst="rect">
            <a:avLst/>
          </a:prstGeom>
        </p:spPr>
      </p:pic>
      <p:pic>
        <p:nvPicPr>
          <p:cNvPr id="11" name="Picture 10" descr="Logo&#10;&#10;Description automatically generated with medium confidence">
            <a:extLst>
              <a:ext uri="{FF2B5EF4-FFF2-40B4-BE49-F238E27FC236}">
                <a16:creationId xmlns:a16="http://schemas.microsoft.com/office/drawing/2014/main" id="{13142B7F-BC94-7B65-D174-4658EB7E2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7543" y="238286"/>
            <a:ext cx="3974457" cy="3974457"/>
          </a:xfrm>
          <a:prstGeom prst="rect">
            <a:avLst/>
          </a:prstGeom>
        </p:spPr>
      </p:pic>
      <p:pic>
        <p:nvPicPr>
          <p:cNvPr id="13" name="Picture 12" descr="A picture containing text, clock, clipart, sign&#10;&#10;Description automatically generated">
            <a:extLst>
              <a:ext uri="{FF2B5EF4-FFF2-40B4-BE49-F238E27FC236}">
                <a16:creationId xmlns:a16="http://schemas.microsoft.com/office/drawing/2014/main" id="{8A580A93-6843-1D5F-5821-F39CA0067D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35" y="2355982"/>
            <a:ext cx="4572000" cy="800100"/>
          </a:xfrm>
          <a:prstGeom prst="rect">
            <a:avLst/>
          </a:prstGeom>
        </p:spPr>
      </p:pic>
      <p:sp>
        <p:nvSpPr>
          <p:cNvPr id="2" name="TextBox 1">
            <a:extLst>
              <a:ext uri="{FF2B5EF4-FFF2-40B4-BE49-F238E27FC236}">
                <a16:creationId xmlns:a16="http://schemas.microsoft.com/office/drawing/2014/main" id="{75E06166-733A-7120-8087-F753306D2A05}"/>
              </a:ext>
            </a:extLst>
          </p:cNvPr>
          <p:cNvSpPr txBox="1"/>
          <p:nvPr/>
        </p:nvSpPr>
        <p:spPr>
          <a:xfrm>
            <a:off x="2032000" y="5152571"/>
            <a:ext cx="2929007" cy="369332"/>
          </a:xfrm>
          <a:prstGeom prst="rect">
            <a:avLst/>
          </a:prstGeom>
          <a:noFill/>
        </p:spPr>
        <p:txBody>
          <a:bodyPr wrap="none" rtlCol="0">
            <a:spAutoFit/>
          </a:bodyPr>
          <a:lstStyle/>
          <a:p>
            <a:r>
              <a:rPr lang="en-GB"/>
              <a:t>D</a:t>
            </a:r>
            <a:r>
              <a:rPr lang="en-CH"/>
              <a:t>ifferent logos just in case </a:t>
            </a:r>
            <a:r>
              <a:rPr lang="en-CH">
                <a:sym typeface="Wingdings" pitchFamily="2" charset="2"/>
              </a:rPr>
              <a:t></a:t>
            </a:r>
            <a:endParaRPr lang="en-CH"/>
          </a:p>
        </p:txBody>
      </p:sp>
      <p:sp>
        <p:nvSpPr>
          <p:cNvPr id="3" name="TextBox 2">
            <a:extLst>
              <a:ext uri="{FF2B5EF4-FFF2-40B4-BE49-F238E27FC236}">
                <a16:creationId xmlns:a16="http://schemas.microsoft.com/office/drawing/2014/main" id="{1FB7D7F2-5E28-C922-5DCF-920ECFEB6997}"/>
              </a:ext>
            </a:extLst>
          </p:cNvPr>
          <p:cNvSpPr txBox="1"/>
          <p:nvPr/>
        </p:nvSpPr>
        <p:spPr>
          <a:xfrm>
            <a:off x="914400" y="957943"/>
            <a:ext cx="6509859" cy="369332"/>
          </a:xfrm>
          <a:prstGeom prst="rect">
            <a:avLst/>
          </a:prstGeom>
          <a:noFill/>
        </p:spPr>
        <p:txBody>
          <a:bodyPr wrap="none" rtlCol="0">
            <a:spAutoFit/>
          </a:bodyPr>
          <a:lstStyle/>
          <a:p>
            <a:r>
              <a:rPr lang="en-CH"/>
              <a:t>THAT’S just a draft of possible structure - nothing is completed here</a:t>
            </a:r>
          </a:p>
        </p:txBody>
      </p:sp>
    </p:spTree>
    <p:extLst>
      <p:ext uri="{BB962C8B-B14F-4D97-AF65-F5344CB8AC3E}">
        <p14:creationId xmlns:p14="http://schemas.microsoft.com/office/powerpoint/2010/main" val="1615355697"/>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EA5E8EE-099C-7E70-6856-7C59CE9E1CE9}"/>
              </a:ext>
            </a:extLst>
          </p:cNvPr>
          <p:cNvSpPr>
            <a:spLocks noGrp="1"/>
          </p:cNvSpPr>
          <p:nvPr>
            <p:ph type="title"/>
          </p:nvPr>
        </p:nvSpPr>
        <p:spPr>
          <a:xfrm>
            <a:off x="803910" y="1731563"/>
            <a:ext cx="7852887" cy="3625062"/>
          </a:xfrm>
        </p:spPr>
        <p:txBody>
          <a:bodyPr>
            <a:noAutofit/>
          </a:bodyPr>
          <a:lstStyle/>
          <a:p>
            <a:r>
              <a:rPr lang="de-CH" sz="5500" b="1">
                <a:solidFill>
                  <a:srgbClr val="FFE740"/>
                </a:solidFill>
                <a:latin typeface="Arial"/>
                <a:cs typeface="Arial"/>
              </a:rPr>
              <a:t>BUSINESS – FROM IDEA TO SOLUTION </a:t>
            </a:r>
            <a:r>
              <a:rPr lang="de-CH" sz="5500" b="1" err="1">
                <a:solidFill>
                  <a:srgbClr val="FFE740"/>
                </a:solidFill>
                <a:latin typeface="Arial"/>
                <a:cs typeface="Arial"/>
              </a:rPr>
              <a:t>main</a:t>
            </a:r>
            <a:r>
              <a:rPr lang="de-CH" sz="5500" b="1">
                <a:solidFill>
                  <a:srgbClr val="FFE740"/>
                </a:solidFill>
                <a:latin typeface="Arial"/>
                <a:cs typeface="Arial"/>
              </a:rPr>
              <a:t> </a:t>
            </a:r>
            <a:r>
              <a:rPr lang="de-CH" sz="5500" b="1" err="1">
                <a:solidFill>
                  <a:srgbClr val="FFE740"/>
                </a:solidFill>
                <a:latin typeface="Arial"/>
                <a:cs typeface="Arial"/>
              </a:rPr>
              <a:t>business</a:t>
            </a:r>
            <a:r>
              <a:rPr lang="de-CH" sz="5500" b="1">
                <a:solidFill>
                  <a:srgbClr val="FFE740"/>
                </a:solidFill>
                <a:latin typeface="Arial"/>
                <a:cs typeface="Arial"/>
              </a:rPr>
              <a:t> </a:t>
            </a:r>
            <a:r>
              <a:rPr lang="de-CH" sz="5500" b="1" err="1">
                <a:solidFill>
                  <a:srgbClr val="FFE740"/>
                </a:solidFill>
                <a:latin typeface="Arial"/>
                <a:cs typeface="Arial"/>
              </a:rPr>
              <a:t>outputs</a:t>
            </a:r>
            <a:br>
              <a:rPr lang="de-CH" sz="5500" b="1">
                <a:solidFill>
                  <a:srgbClr val="FFE740"/>
                </a:solidFill>
                <a:latin typeface="Arial"/>
                <a:cs typeface="Arial"/>
              </a:rPr>
            </a:br>
            <a:r>
              <a:rPr lang="de-CH" sz="5500" b="1">
                <a:solidFill>
                  <a:srgbClr val="FFE740"/>
                </a:solidFill>
                <a:latin typeface="Arial"/>
                <a:cs typeface="Arial"/>
              </a:rPr>
              <a:t>IDEA, BM VP ? Marketing? MENTION </a:t>
            </a:r>
            <a:r>
              <a:rPr lang="de-CH" sz="5500" b="1">
                <a:solidFill>
                  <a:srgbClr val="5A2D90"/>
                </a:solidFill>
                <a:latin typeface="Arial"/>
                <a:cs typeface="Arial"/>
              </a:rPr>
              <a:t>METHODS WE USED</a:t>
            </a:r>
            <a:endParaRPr lang="en-US" sz="5500">
              <a:solidFill>
                <a:srgbClr val="5A2D90"/>
              </a:solidFill>
            </a:endParaRPr>
          </a:p>
        </p:txBody>
      </p:sp>
      <p:sp>
        <p:nvSpPr>
          <p:cNvPr id="2" name="TextBox 1">
            <a:extLst>
              <a:ext uri="{FF2B5EF4-FFF2-40B4-BE49-F238E27FC236}">
                <a16:creationId xmlns:a16="http://schemas.microsoft.com/office/drawing/2014/main" id="{A42651C7-DE87-C2DF-A845-61BD721F3A49}"/>
              </a:ext>
            </a:extLst>
          </p:cNvPr>
          <p:cNvSpPr txBox="1"/>
          <p:nvPr/>
        </p:nvSpPr>
        <p:spPr>
          <a:xfrm>
            <a:off x="7818120" y="491490"/>
            <a:ext cx="3369384" cy="369332"/>
          </a:xfrm>
          <a:prstGeom prst="rect">
            <a:avLst/>
          </a:prstGeom>
          <a:noFill/>
        </p:spPr>
        <p:txBody>
          <a:bodyPr wrap="none" rtlCol="0">
            <a:spAutoFit/>
          </a:bodyPr>
          <a:lstStyle/>
          <a:p>
            <a:r>
              <a:rPr lang="en-CH"/>
              <a:t>Maja said we don’t need this stuff</a:t>
            </a:r>
          </a:p>
        </p:txBody>
      </p:sp>
    </p:spTree>
    <p:extLst>
      <p:ext uri="{BB962C8B-B14F-4D97-AF65-F5344CB8AC3E}">
        <p14:creationId xmlns:p14="http://schemas.microsoft.com/office/powerpoint/2010/main" val="365675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EA5E8EE-099C-7E70-6856-7C59CE9E1CE9}"/>
              </a:ext>
            </a:extLst>
          </p:cNvPr>
          <p:cNvSpPr>
            <a:spLocks noGrp="1"/>
          </p:cNvSpPr>
          <p:nvPr>
            <p:ph type="title"/>
          </p:nvPr>
        </p:nvSpPr>
        <p:spPr>
          <a:xfrm>
            <a:off x="655320" y="1616469"/>
            <a:ext cx="7852887" cy="3625062"/>
          </a:xfrm>
        </p:spPr>
        <p:txBody>
          <a:bodyPr>
            <a:normAutofit fontScale="90000"/>
          </a:bodyPr>
          <a:lstStyle/>
          <a:p>
            <a:r>
              <a:rPr lang="de-CH" sz="7000" b="1">
                <a:solidFill>
                  <a:srgbClr val="FFE740"/>
                </a:solidFill>
                <a:latin typeface="Arial"/>
                <a:cs typeface="Arial"/>
              </a:rPr>
              <a:t>GATHERING DATA – SURVEY, CONSLUSIONS, </a:t>
            </a:r>
            <a:r>
              <a:rPr lang="de-CH" sz="7000" b="1">
                <a:solidFill>
                  <a:srgbClr val="5A2D90"/>
                </a:solidFill>
                <a:latin typeface="Arial"/>
                <a:cs typeface="Arial"/>
              </a:rPr>
              <a:t>STAKEHOLDERS ENGAGEMENT</a:t>
            </a:r>
            <a:endParaRPr lang="en-US" sz="7000">
              <a:solidFill>
                <a:srgbClr val="5A2D90"/>
              </a:solidFill>
            </a:endParaRPr>
          </a:p>
        </p:txBody>
      </p:sp>
      <p:sp>
        <p:nvSpPr>
          <p:cNvPr id="2" name="TextBox 1">
            <a:extLst>
              <a:ext uri="{FF2B5EF4-FFF2-40B4-BE49-F238E27FC236}">
                <a16:creationId xmlns:a16="http://schemas.microsoft.com/office/drawing/2014/main" id="{5F5ED532-AA07-4CF0-4084-BC13542C1325}"/>
              </a:ext>
            </a:extLst>
          </p:cNvPr>
          <p:cNvSpPr txBox="1"/>
          <p:nvPr/>
        </p:nvSpPr>
        <p:spPr>
          <a:xfrm>
            <a:off x="7818120" y="491490"/>
            <a:ext cx="3369384" cy="369332"/>
          </a:xfrm>
          <a:prstGeom prst="rect">
            <a:avLst/>
          </a:prstGeom>
          <a:noFill/>
        </p:spPr>
        <p:txBody>
          <a:bodyPr wrap="none" rtlCol="0">
            <a:spAutoFit/>
          </a:bodyPr>
          <a:lstStyle/>
          <a:p>
            <a:r>
              <a:rPr lang="en-CH"/>
              <a:t>Maja said we don’t need this stuff</a:t>
            </a:r>
          </a:p>
        </p:txBody>
      </p:sp>
    </p:spTree>
    <p:extLst>
      <p:ext uri="{BB962C8B-B14F-4D97-AF65-F5344CB8AC3E}">
        <p14:creationId xmlns:p14="http://schemas.microsoft.com/office/powerpoint/2010/main" val="1614822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050C4F2-5E1B-DA62-BCB8-B4EEC0E06F85}"/>
              </a:ext>
            </a:extLst>
          </p:cNvPr>
          <p:cNvSpPr>
            <a:spLocks noGrp="1"/>
          </p:cNvSpPr>
          <p:nvPr>
            <p:ph type="title"/>
          </p:nvPr>
        </p:nvSpPr>
        <p:spPr>
          <a:xfrm>
            <a:off x="655320" y="1754423"/>
            <a:ext cx="7852887" cy="3625062"/>
          </a:xfrm>
        </p:spPr>
        <p:txBody>
          <a:bodyPr>
            <a:normAutofit fontScale="90000"/>
          </a:bodyPr>
          <a:lstStyle/>
          <a:p>
            <a:r>
              <a:rPr lang="de-CH" sz="7000" b="1">
                <a:solidFill>
                  <a:srgbClr val="FFE740"/>
                </a:solidFill>
                <a:latin typeface="Arial"/>
                <a:cs typeface="Arial"/>
              </a:rPr>
              <a:t>HOW DID WE APPLY BABOK AND HOW IT </a:t>
            </a:r>
            <a:r>
              <a:rPr lang="de-CH" sz="7000" b="1">
                <a:solidFill>
                  <a:srgbClr val="5A2D90"/>
                </a:solidFill>
                <a:latin typeface="Arial"/>
                <a:cs typeface="Arial"/>
              </a:rPr>
              <a:t>HELPED US</a:t>
            </a:r>
            <a:endParaRPr lang="en-US" sz="7000">
              <a:solidFill>
                <a:srgbClr val="5A2D90"/>
              </a:solidFill>
            </a:endParaRPr>
          </a:p>
        </p:txBody>
      </p:sp>
      <p:sp>
        <p:nvSpPr>
          <p:cNvPr id="2" name="TextBox 1">
            <a:extLst>
              <a:ext uri="{FF2B5EF4-FFF2-40B4-BE49-F238E27FC236}">
                <a16:creationId xmlns:a16="http://schemas.microsoft.com/office/drawing/2014/main" id="{549FAD3D-1733-1A1A-6012-A4E9D540111B}"/>
              </a:ext>
            </a:extLst>
          </p:cNvPr>
          <p:cNvSpPr txBox="1"/>
          <p:nvPr/>
        </p:nvSpPr>
        <p:spPr>
          <a:xfrm>
            <a:off x="7818120" y="491490"/>
            <a:ext cx="3369384" cy="369332"/>
          </a:xfrm>
          <a:prstGeom prst="rect">
            <a:avLst/>
          </a:prstGeom>
          <a:noFill/>
        </p:spPr>
        <p:txBody>
          <a:bodyPr wrap="none" rtlCol="0">
            <a:spAutoFit/>
          </a:bodyPr>
          <a:lstStyle/>
          <a:p>
            <a:r>
              <a:rPr lang="en-CH"/>
              <a:t>Maja said we don’t need this stuff</a:t>
            </a:r>
          </a:p>
        </p:txBody>
      </p:sp>
    </p:spTree>
    <p:extLst>
      <p:ext uri="{BB962C8B-B14F-4D97-AF65-F5344CB8AC3E}">
        <p14:creationId xmlns:p14="http://schemas.microsoft.com/office/powerpoint/2010/main" val="3148625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050C4F2-5E1B-DA62-BCB8-B4EEC0E06F85}"/>
              </a:ext>
            </a:extLst>
          </p:cNvPr>
          <p:cNvSpPr>
            <a:spLocks noGrp="1"/>
          </p:cNvSpPr>
          <p:nvPr>
            <p:ph type="title"/>
          </p:nvPr>
        </p:nvSpPr>
        <p:spPr>
          <a:xfrm>
            <a:off x="655320" y="1754423"/>
            <a:ext cx="7852887" cy="3625062"/>
          </a:xfrm>
        </p:spPr>
        <p:txBody>
          <a:bodyPr>
            <a:normAutofit/>
          </a:bodyPr>
          <a:lstStyle/>
          <a:p>
            <a:r>
              <a:rPr lang="de-CH" sz="7000" b="1">
                <a:solidFill>
                  <a:srgbClr val="FFE740"/>
                </a:solidFill>
                <a:latin typeface="Arial"/>
                <a:cs typeface="Arial"/>
              </a:rPr>
              <a:t>HOW DID WE </a:t>
            </a:r>
            <a:r>
              <a:rPr lang="de-CH" sz="7000" b="1" err="1">
                <a:solidFill>
                  <a:srgbClr val="FFE740"/>
                </a:solidFill>
                <a:latin typeface="Arial"/>
                <a:cs typeface="Arial"/>
              </a:rPr>
              <a:t>documented</a:t>
            </a:r>
            <a:r>
              <a:rPr lang="de-CH" sz="7000" b="1">
                <a:solidFill>
                  <a:srgbClr val="FFE740"/>
                </a:solidFill>
                <a:latin typeface="Arial"/>
                <a:cs typeface="Arial"/>
              </a:rPr>
              <a:t> </a:t>
            </a:r>
            <a:r>
              <a:rPr lang="de-CH" sz="7000" b="1" err="1">
                <a:solidFill>
                  <a:srgbClr val="FFE740"/>
                </a:solidFill>
                <a:latin typeface="Arial"/>
                <a:cs typeface="Arial"/>
              </a:rPr>
              <a:t>the</a:t>
            </a:r>
            <a:r>
              <a:rPr lang="de-CH" sz="7000" b="1">
                <a:solidFill>
                  <a:srgbClr val="FFE740"/>
                </a:solidFill>
                <a:latin typeface="Arial"/>
                <a:cs typeface="Arial"/>
              </a:rPr>
              <a:t> </a:t>
            </a:r>
            <a:r>
              <a:rPr lang="de-CH" sz="7000" b="1" err="1">
                <a:solidFill>
                  <a:srgbClr val="FFE740"/>
                </a:solidFill>
                <a:latin typeface="Arial"/>
                <a:cs typeface="Arial"/>
              </a:rPr>
              <a:t>process</a:t>
            </a:r>
            <a:r>
              <a:rPr lang="de-CH" sz="7000" b="1">
                <a:solidFill>
                  <a:srgbClr val="FFE740"/>
                </a:solidFill>
                <a:latin typeface="Arial"/>
                <a:cs typeface="Arial"/>
              </a:rPr>
              <a:t>?</a:t>
            </a:r>
            <a:endParaRPr lang="en-US" sz="7000">
              <a:solidFill>
                <a:srgbClr val="5A2D90"/>
              </a:solidFill>
            </a:endParaRPr>
          </a:p>
        </p:txBody>
      </p:sp>
      <p:sp>
        <p:nvSpPr>
          <p:cNvPr id="2" name="TextBox 1">
            <a:extLst>
              <a:ext uri="{FF2B5EF4-FFF2-40B4-BE49-F238E27FC236}">
                <a16:creationId xmlns:a16="http://schemas.microsoft.com/office/drawing/2014/main" id="{758E7CF5-8110-F9BC-88EE-8A0EEA1DBD70}"/>
              </a:ext>
            </a:extLst>
          </p:cNvPr>
          <p:cNvSpPr txBox="1"/>
          <p:nvPr/>
        </p:nvSpPr>
        <p:spPr>
          <a:xfrm>
            <a:off x="7818120" y="491490"/>
            <a:ext cx="3369384" cy="369332"/>
          </a:xfrm>
          <a:prstGeom prst="rect">
            <a:avLst/>
          </a:prstGeom>
          <a:noFill/>
        </p:spPr>
        <p:txBody>
          <a:bodyPr wrap="none" rtlCol="0">
            <a:spAutoFit/>
          </a:bodyPr>
          <a:lstStyle/>
          <a:p>
            <a:r>
              <a:rPr lang="en-CH"/>
              <a:t>Maja said we don’t need this stuff</a:t>
            </a:r>
          </a:p>
        </p:txBody>
      </p:sp>
    </p:spTree>
    <p:extLst>
      <p:ext uri="{BB962C8B-B14F-4D97-AF65-F5344CB8AC3E}">
        <p14:creationId xmlns:p14="http://schemas.microsoft.com/office/powerpoint/2010/main" val="118209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9D67C7EF-6983-0DF7-A4CE-CA5DECC9B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5" y="215232"/>
            <a:ext cx="1629596" cy="2897060"/>
          </a:xfrm>
          <a:prstGeom prst="rect">
            <a:avLst/>
          </a:prstGeom>
        </p:spPr>
      </p:pic>
      <p:pic>
        <p:nvPicPr>
          <p:cNvPr id="5" name="Picture 4" descr="Qr code&#10;&#10;Description automatically generated">
            <a:extLst>
              <a:ext uri="{FF2B5EF4-FFF2-40B4-BE49-F238E27FC236}">
                <a16:creationId xmlns:a16="http://schemas.microsoft.com/office/drawing/2014/main" id="{AB05E4FD-5C44-FD05-93DF-63D620BC1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30" y="1856900"/>
            <a:ext cx="1629597" cy="2897062"/>
          </a:xfrm>
          <a:prstGeom prst="rect">
            <a:avLst/>
          </a:prstGeom>
        </p:spPr>
      </p:pic>
      <p:pic>
        <p:nvPicPr>
          <p:cNvPr id="6" name="Picture 5" descr="Graphical user interface, application, Teams&#10;&#10;Description automatically generated">
            <a:extLst>
              <a:ext uri="{FF2B5EF4-FFF2-40B4-BE49-F238E27FC236}">
                <a16:creationId xmlns:a16="http://schemas.microsoft.com/office/drawing/2014/main" id="{C458582F-7CED-1611-AC5C-84C6504A1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693" y="1632932"/>
            <a:ext cx="1629596" cy="289705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858418A0-174F-2474-975F-5F63689A2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3363" y="1744916"/>
            <a:ext cx="1629597" cy="2897062"/>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16945C76-A6FD-1917-BC05-132C29138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765" y="184399"/>
            <a:ext cx="1629598" cy="2897063"/>
          </a:xfrm>
          <a:prstGeom prst="rect">
            <a:avLst/>
          </a:prstGeom>
        </p:spPr>
      </p:pic>
      <p:pic>
        <p:nvPicPr>
          <p:cNvPr id="21" name="Picture 20" descr="Chart&#10;&#10;Description automatically generated">
            <a:extLst>
              <a:ext uri="{FF2B5EF4-FFF2-40B4-BE49-F238E27FC236}">
                <a16:creationId xmlns:a16="http://schemas.microsoft.com/office/drawing/2014/main" id="{ED09B2B1-44DD-B3BD-A8AC-3902478D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6381" y="1881635"/>
            <a:ext cx="1629597" cy="2897061"/>
          </a:xfrm>
          <a:prstGeom prst="rect">
            <a:avLst/>
          </a:prstGeom>
        </p:spPr>
      </p:pic>
      <p:pic>
        <p:nvPicPr>
          <p:cNvPr id="22" name="Picture 21" descr="Graphical user interface&#10;&#10;Description automatically generated with medium confidence">
            <a:extLst>
              <a:ext uri="{FF2B5EF4-FFF2-40B4-BE49-F238E27FC236}">
                <a16:creationId xmlns:a16="http://schemas.microsoft.com/office/drawing/2014/main" id="{29D7AF1B-53D2-6E43-43CC-074BAF59D4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0238" y="184399"/>
            <a:ext cx="1629598" cy="2897063"/>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A9B1482A-B459-31C7-D888-5D60BAACF5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0396" y="768723"/>
            <a:ext cx="1629598" cy="2897063"/>
          </a:xfrm>
          <a:prstGeom prst="rect">
            <a:avLst/>
          </a:prstGeom>
        </p:spPr>
      </p:pic>
      <p:pic>
        <p:nvPicPr>
          <p:cNvPr id="25" name="Picture 24" descr="Graphical user interface, application, Teams&#10;&#10;Description automatically generated">
            <a:extLst>
              <a:ext uri="{FF2B5EF4-FFF2-40B4-BE49-F238E27FC236}">
                <a16:creationId xmlns:a16="http://schemas.microsoft.com/office/drawing/2014/main" id="{F005C456-E34D-AC10-E09F-42D42DA1B1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0085" y="879475"/>
            <a:ext cx="1629598" cy="2897063"/>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78F50495-2303-6528-096C-2AFFE78AFF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9714" y="184400"/>
            <a:ext cx="1629598" cy="2897063"/>
          </a:xfrm>
          <a:prstGeom prst="rect">
            <a:avLst/>
          </a:prstGeom>
        </p:spPr>
      </p:pic>
      <p:sp>
        <p:nvSpPr>
          <p:cNvPr id="27" name="Titel 1">
            <a:extLst>
              <a:ext uri="{FF2B5EF4-FFF2-40B4-BE49-F238E27FC236}">
                <a16:creationId xmlns:a16="http://schemas.microsoft.com/office/drawing/2014/main" id="{E6E70219-30F5-B516-E214-65E5D3875AC4}"/>
              </a:ext>
            </a:extLst>
          </p:cNvPr>
          <p:cNvSpPr>
            <a:spLocks noGrp="1"/>
          </p:cNvSpPr>
          <p:nvPr>
            <p:ph type="title"/>
          </p:nvPr>
        </p:nvSpPr>
        <p:spPr>
          <a:xfrm>
            <a:off x="128817" y="3831607"/>
            <a:ext cx="7852887" cy="3625062"/>
          </a:xfrm>
        </p:spPr>
        <p:txBody>
          <a:bodyPr>
            <a:normAutofit/>
          </a:bodyPr>
          <a:lstStyle/>
          <a:p>
            <a:r>
              <a:rPr lang="de-CH" sz="7000" b="1">
                <a:solidFill>
                  <a:srgbClr val="FFE740"/>
                </a:solidFill>
                <a:latin typeface="Arial"/>
                <a:cs typeface="Arial"/>
              </a:rPr>
              <a:t>PROTOTYPE</a:t>
            </a:r>
            <a:endParaRPr lang="en-US" sz="7000">
              <a:solidFill>
                <a:srgbClr val="FFE740"/>
              </a:solidFill>
            </a:endParaRPr>
          </a:p>
        </p:txBody>
      </p:sp>
      <p:sp>
        <p:nvSpPr>
          <p:cNvPr id="3" name="TextBox 2">
            <a:extLst>
              <a:ext uri="{FF2B5EF4-FFF2-40B4-BE49-F238E27FC236}">
                <a16:creationId xmlns:a16="http://schemas.microsoft.com/office/drawing/2014/main" id="{70DF56D2-2732-5773-818D-8B61B2715D23}"/>
              </a:ext>
            </a:extLst>
          </p:cNvPr>
          <p:cNvSpPr txBox="1"/>
          <p:nvPr/>
        </p:nvSpPr>
        <p:spPr>
          <a:xfrm>
            <a:off x="470438" y="6044261"/>
            <a:ext cx="8102062" cy="646331"/>
          </a:xfrm>
          <a:prstGeom prst="rect">
            <a:avLst/>
          </a:prstGeom>
          <a:noFill/>
        </p:spPr>
        <p:txBody>
          <a:bodyPr wrap="square" rtlCol="0">
            <a:spAutoFit/>
          </a:bodyPr>
          <a:lstStyle/>
          <a:p>
            <a:r>
              <a:rPr lang="en-CH">
                <a:solidFill>
                  <a:schemeClr val="bg1"/>
                </a:solidFill>
              </a:rPr>
              <a:t>We have a video with the prototype – can make speed x5 and let it play on the background</a:t>
            </a:r>
          </a:p>
        </p:txBody>
      </p:sp>
    </p:spTree>
    <p:extLst>
      <p:ext uri="{BB962C8B-B14F-4D97-AF65-F5344CB8AC3E}">
        <p14:creationId xmlns:p14="http://schemas.microsoft.com/office/powerpoint/2010/main" val="3688767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050C4F2-5E1B-DA62-BCB8-B4EEC0E06F85}"/>
              </a:ext>
            </a:extLst>
          </p:cNvPr>
          <p:cNvSpPr>
            <a:spLocks noGrp="1"/>
          </p:cNvSpPr>
          <p:nvPr>
            <p:ph type="title"/>
          </p:nvPr>
        </p:nvSpPr>
        <p:spPr>
          <a:xfrm>
            <a:off x="655320" y="1754423"/>
            <a:ext cx="7852887" cy="3625062"/>
          </a:xfrm>
        </p:spPr>
        <p:txBody>
          <a:bodyPr>
            <a:normAutofit fontScale="90000"/>
          </a:bodyPr>
          <a:lstStyle/>
          <a:p>
            <a:r>
              <a:rPr lang="en-GB" sz="7000" b="1">
                <a:solidFill>
                  <a:srgbClr val="FFE740"/>
                </a:solidFill>
                <a:latin typeface="Arial"/>
                <a:cs typeface="Arial"/>
              </a:rPr>
              <a:t>Development process – main outputs, obstacles, insights  </a:t>
            </a:r>
            <a:endParaRPr lang="en-GB"/>
          </a:p>
        </p:txBody>
      </p:sp>
    </p:spTree>
    <p:extLst>
      <p:ext uri="{BB962C8B-B14F-4D97-AF65-F5344CB8AC3E}">
        <p14:creationId xmlns:p14="http://schemas.microsoft.com/office/powerpoint/2010/main" val="937566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050C4F2-5E1B-DA62-BCB8-B4EEC0E06F85}"/>
              </a:ext>
            </a:extLst>
          </p:cNvPr>
          <p:cNvSpPr>
            <a:spLocks noGrp="1"/>
          </p:cNvSpPr>
          <p:nvPr>
            <p:ph type="title"/>
          </p:nvPr>
        </p:nvSpPr>
        <p:spPr>
          <a:xfrm>
            <a:off x="655320" y="1754423"/>
            <a:ext cx="7852887" cy="3625062"/>
          </a:xfrm>
        </p:spPr>
        <p:txBody>
          <a:bodyPr>
            <a:normAutofit/>
          </a:bodyPr>
          <a:lstStyle/>
          <a:p>
            <a:r>
              <a:rPr lang="de-CH" sz="7000" b="1">
                <a:solidFill>
                  <a:srgbClr val="5A2D90"/>
                </a:solidFill>
                <a:latin typeface="Arial"/>
                <a:cs typeface="Arial"/>
              </a:rPr>
              <a:t>MVP </a:t>
            </a:r>
            <a:r>
              <a:rPr lang="de-CH" sz="7000" b="1" err="1">
                <a:solidFill>
                  <a:srgbClr val="5A2D90"/>
                </a:solidFill>
                <a:latin typeface="Arial"/>
                <a:cs typeface="Arial"/>
              </a:rPr>
              <a:t>presentation</a:t>
            </a:r>
            <a:endParaRPr lang="en-US" sz="7000">
              <a:solidFill>
                <a:srgbClr val="5A2D90"/>
              </a:solidFill>
            </a:endParaRPr>
          </a:p>
        </p:txBody>
      </p:sp>
    </p:spTree>
    <p:extLst>
      <p:ext uri="{BB962C8B-B14F-4D97-AF65-F5344CB8AC3E}">
        <p14:creationId xmlns:p14="http://schemas.microsoft.com/office/powerpoint/2010/main" val="3360396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050C4F2-5E1B-DA62-BCB8-B4EEC0E06F85}"/>
              </a:ext>
            </a:extLst>
          </p:cNvPr>
          <p:cNvSpPr>
            <a:spLocks noGrp="1"/>
          </p:cNvSpPr>
          <p:nvPr>
            <p:ph type="title"/>
          </p:nvPr>
        </p:nvSpPr>
        <p:spPr>
          <a:xfrm>
            <a:off x="655320" y="1754423"/>
            <a:ext cx="7852887" cy="3625062"/>
          </a:xfrm>
        </p:spPr>
        <p:txBody>
          <a:bodyPr>
            <a:normAutofit fontScale="90000"/>
          </a:bodyPr>
          <a:lstStyle/>
          <a:p>
            <a:r>
              <a:rPr lang="de-CH" sz="7000" b="1">
                <a:solidFill>
                  <a:srgbClr val="5A2D90"/>
                </a:solidFill>
                <a:latin typeface="Arial"/>
                <a:cs typeface="Arial"/>
              </a:rPr>
              <a:t>Future </a:t>
            </a:r>
            <a:r>
              <a:rPr lang="de-CH" sz="7000" b="1" err="1">
                <a:solidFill>
                  <a:srgbClr val="5A2D90"/>
                </a:solidFill>
                <a:latin typeface="Arial"/>
                <a:cs typeface="Arial"/>
              </a:rPr>
              <a:t>state</a:t>
            </a:r>
            <a:r>
              <a:rPr lang="de-CH" sz="7000" b="1">
                <a:solidFill>
                  <a:srgbClr val="5A2D90"/>
                </a:solidFill>
                <a:latin typeface="Arial"/>
                <a:cs typeface="Arial"/>
              </a:rPr>
              <a:t>, </a:t>
            </a:r>
            <a:r>
              <a:rPr lang="de-CH" sz="7000" b="1" err="1">
                <a:solidFill>
                  <a:srgbClr val="5A2D90"/>
                </a:solidFill>
                <a:latin typeface="Arial"/>
                <a:cs typeface="Arial"/>
              </a:rPr>
              <a:t>impact</a:t>
            </a:r>
            <a:r>
              <a:rPr lang="de-CH" sz="7000" b="1">
                <a:solidFill>
                  <a:srgbClr val="5A2D90"/>
                </a:solidFill>
                <a:latin typeface="Arial"/>
                <a:cs typeface="Arial"/>
              </a:rPr>
              <a:t> and </a:t>
            </a:r>
            <a:r>
              <a:rPr lang="de-CH" sz="7000" b="1" err="1">
                <a:solidFill>
                  <a:srgbClr val="5A2D90"/>
                </a:solidFill>
                <a:latin typeface="Arial"/>
                <a:cs typeface="Arial"/>
              </a:rPr>
              <a:t>conclusion</a:t>
            </a:r>
            <a:r>
              <a:rPr lang="de-CH" sz="7000" b="1">
                <a:solidFill>
                  <a:srgbClr val="5A2D90"/>
                </a:solidFill>
                <a:latin typeface="Arial"/>
                <a:cs typeface="Arial"/>
              </a:rPr>
              <a:t> – agile </a:t>
            </a:r>
            <a:r>
              <a:rPr lang="de-CH" sz="7000" b="1" err="1">
                <a:solidFill>
                  <a:srgbClr val="5A2D90"/>
                </a:solidFill>
                <a:latin typeface="Arial"/>
                <a:cs typeface="Arial"/>
              </a:rPr>
              <a:t>methodology</a:t>
            </a:r>
            <a:r>
              <a:rPr lang="de-CH" sz="7000" b="1">
                <a:solidFill>
                  <a:srgbClr val="5A2D90"/>
                </a:solidFill>
                <a:latin typeface="Arial"/>
                <a:cs typeface="Arial"/>
              </a:rPr>
              <a:t>, agile </a:t>
            </a:r>
            <a:r>
              <a:rPr lang="de-CH" sz="7000" b="1" err="1">
                <a:solidFill>
                  <a:srgbClr val="5A2D90"/>
                </a:solidFill>
                <a:latin typeface="Arial"/>
                <a:cs typeface="Arial"/>
              </a:rPr>
              <a:t>team</a:t>
            </a:r>
            <a:r>
              <a:rPr lang="de-CH" sz="7000" b="1">
                <a:solidFill>
                  <a:srgbClr val="5A2D90"/>
                </a:solidFill>
                <a:latin typeface="Arial"/>
                <a:cs typeface="Arial"/>
              </a:rPr>
              <a:t>, </a:t>
            </a:r>
            <a:r>
              <a:rPr lang="de-CH" sz="7000" b="1" err="1">
                <a:solidFill>
                  <a:srgbClr val="5A2D90"/>
                </a:solidFill>
                <a:latin typeface="Arial"/>
                <a:cs typeface="Arial"/>
              </a:rPr>
              <a:t>tools</a:t>
            </a:r>
            <a:r>
              <a:rPr lang="de-CH" sz="7000" b="1">
                <a:solidFill>
                  <a:srgbClr val="5A2D90"/>
                </a:solidFill>
                <a:latin typeface="Arial"/>
                <a:cs typeface="Arial"/>
              </a:rPr>
              <a:t>, </a:t>
            </a:r>
            <a:r>
              <a:rPr lang="de-CH" sz="7000" b="1" err="1">
                <a:solidFill>
                  <a:srgbClr val="5A2D90"/>
                </a:solidFill>
                <a:latin typeface="Arial"/>
                <a:cs typeface="Arial"/>
              </a:rPr>
              <a:t>techniques</a:t>
            </a:r>
            <a:r>
              <a:rPr lang="de-CH" sz="7000" b="1">
                <a:solidFill>
                  <a:srgbClr val="5A2D90"/>
                </a:solidFill>
                <a:latin typeface="Arial"/>
                <a:cs typeface="Arial"/>
              </a:rPr>
              <a:t> </a:t>
            </a:r>
            <a:r>
              <a:rPr lang="de-CH" sz="7000" b="1" err="1">
                <a:solidFill>
                  <a:srgbClr val="5A2D90"/>
                </a:solidFill>
                <a:latin typeface="Arial"/>
                <a:cs typeface="Arial"/>
              </a:rPr>
              <a:t>laalalal</a:t>
            </a:r>
            <a:endParaRPr lang="en-US"/>
          </a:p>
        </p:txBody>
      </p:sp>
    </p:spTree>
    <p:extLst>
      <p:ext uri="{BB962C8B-B14F-4D97-AF65-F5344CB8AC3E}">
        <p14:creationId xmlns:p14="http://schemas.microsoft.com/office/powerpoint/2010/main" val="251647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Logo&#10;&#10;Description automatically generated with medium confidence">
            <a:extLst>
              <a:ext uri="{FF2B5EF4-FFF2-40B4-BE49-F238E27FC236}">
                <a16:creationId xmlns:a16="http://schemas.microsoft.com/office/drawing/2014/main" id="{6DDA9671-504C-901E-03CD-6CE3C46C12F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4398681" y="-1095375"/>
            <a:ext cx="8557532" cy="8557532"/>
          </a:xfrm>
          <a:prstGeom prst="rect">
            <a:avLst/>
          </a:prstGeom>
        </p:spPr>
      </p:pic>
      <p:pic>
        <p:nvPicPr>
          <p:cNvPr id="3" name="Picture 2" descr="Qr code&#10;&#10;Description automatically generated">
            <a:extLst>
              <a:ext uri="{FF2B5EF4-FFF2-40B4-BE49-F238E27FC236}">
                <a16:creationId xmlns:a16="http://schemas.microsoft.com/office/drawing/2014/main" id="{9E6C5C08-A639-44A8-BB22-6DE5F7FA9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9" y="3010036"/>
            <a:ext cx="1905000" cy="1905000"/>
          </a:xfrm>
          <a:prstGeom prst="rect">
            <a:avLst/>
          </a:prstGeom>
        </p:spPr>
      </p:pic>
      <p:sp>
        <p:nvSpPr>
          <p:cNvPr id="4" name="Titel 1">
            <a:extLst>
              <a:ext uri="{FF2B5EF4-FFF2-40B4-BE49-F238E27FC236}">
                <a16:creationId xmlns:a16="http://schemas.microsoft.com/office/drawing/2014/main" id="{A9EB4F92-B6BA-3037-93E1-D57A607CF9EC}"/>
              </a:ext>
            </a:extLst>
          </p:cNvPr>
          <p:cNvSpPr txBox="1">
            <a:spLocks/>
          </p:cNvSpPr>
          <p:nvPr/>
        </p:nvSpPr>
        <p:spPr>
          <a:xfrm>
            <a:off x="1032509" y="-1804035"/>
            <a:ext cx="10126980" cy="4171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500" b="1">
                <a:solidFill>
                  <a:srgbClr val="5A2D90"/>
                </a:solidFill>
                <a:latin typeface="Arial"/>
                <a:cs typeface="Arial"/>
              </a:rPr>
              <a:t>Thank you!</a:t>
            </a:r>
          </a:p>
          <a:p>
            <a:r>
              <a:rPr lang="en-GB" sz="4500" b="1">
                <a:solidFill>
                  <a:srgbClr val="5A2D90"/>
                </a:solidFill>
                <a:latin typeface="Arial"/>
                <a:cs typeface="Arial"/>
              </a:rPr>
              <a:t>And… if you need help – just click</a:t>
            </a:r>
            <a:endParaRPr lang="en-GB" sz="4500">
              <a:solidFill>
                <a:srgbClr val="5A2D90"/>
              </a:solidFill>
            </a:endParaRPr>
          </a:p>
        </p:txBody>
      </p:sp>
      <p:pic>
        <p:nvPicPr>
          <p:cNvPr id="5" name="Picture 4" descr="A picture containing text, clock, clipart, sign&#10;&#10;Description automatically generated">
            <a:extLst>
              <a:ext uri="{FF2B5EF4-FFF2-40B4-BE49-F238E27FC236}">
                <a16:creationId xmlns:a16="http://schemas.microsoft.com/office/drawing/2014/main" id="{B6A7D74D-8E39-C0BC-96A2-DBAABDAFF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9" y="5505582"/>
            <a:ext cx="4572000" cy="800100"/>
          </a:xfrm>
          <a:prstGeom prst="rect">
            <a:avLst/>
          </a:prstGeom>
        </p:spPr>
      </p:pic>
    </p:spTree>
    <p:extLst>
      <p:ext uri="{BB962C8B-B14F-4D97-AF65-F5344CB8AC3E}">
        <p14:creationId xmlns:p14="http://schemas.microsoft.com/office/powerpoint/2010/main" val="43199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5B0C2"/>
        </a:solidFill>
        <a:effectLst/>
      </p:bgPr>
    </p:bg>
    <p:spTree>
      <p:nvGrpSpPr>
        <p:cNvPr id="1" name=""/>
        <p:cNvGrpSpPr/>
        <p:nvPr/>
      </p:nvGrpSpPr>
      <p:grpSpPr>
        <a:xfrm>
          <a:off x="0" y="0"/>
          <a:ext cx="0" cy="0"/>
          <a:chOff x="0" y="0"/>
          <a:chExt cx="0" cy="0"/>
        </a:xfrm>
      </p:grpSpPr>
      <p:pic>
        <p:nvPicPr>
          <p:cNvPr id="2" name="Screen Recording 2022-12-20 at 23.28.20.mov">
            <a:hlinkClick r:id="" action="ppaction://media"/>
            <a:extLst>
              <a:ext uri="{FF2B5EF4-FFF2-40B4-BE49-F238E27FC236}">
                <a16:creationId xmlns:a16="http://schemas.microsoft.com/office/drawing/2014/main" id="{FAE25317-4A19-51B5-AEFD-0527FDE83012}"/>
              </a:ext>
            </a:extLst>
          </p:cNvPr>
          <p:cNvPicPr>
            <a:picLocks noChangeAspect="1"/>
          </p:cNvPicPr>
          <p:nvPr>
            <a:videoFile r:link="rId1"/>
            <p:extLst>
              <p:ext uri="{DAA4B4D4-6D71-4841-9C94-3DE7FCFB9230}">
                <p14:media xmlns:p14="http://schemas.microsoft.com/office/powerpoint/2010/main" r:embed="rId2">
                  <p14:trim end="9320.468800000001"/>
                </p14:media>
              </p:ext>
            </p:extLst>
          </p:nvPr>
        </p:nvPicPr>
        <p:blipFill>
          <a:blip r:embed="rId5"/>
          <a:stretch>
            <a:fillRect/>
          </a:stretch>
        </p:blipFill>
        <p:spPr>
          <a:xfrm>
            <a:off x="3802063" y="0"/>
            <a:ext cx="8389937" cy="6858000"/>
          </a:xfrm>
          <a:prstGeom prst="rect">
            <a:avLst/>
          </a:prstGeom>
        </p:spPr>
      </p:pic>
      <p:sp>
        <p:nvSpPr>
          <p:cNvPr id="20" name="TextBox 19">
            <a:extLst>
              <a:ext uri="{FF2B5EF4-FFF2-40B4-BE49-F238E27FC236}">
                <a16:creationId xmlns:a16="http://schemas.microsoft.com/office/drawing/2014/main" id="{6269CA2F-39C5-05E3-88C1-CBCCF9973F9F}"/>
              </a:ext>
            </a:extLst>
          </p:cNvPr>
          <p:cNvSpPr txBox="1"/>
          <p:nvPr/>
        </p:nvSpPr>
        <p:spPr>
          <a:xfrm>
            <a:off x="537029" y="674400"/>
            <a:ext cx="4252686" cy="5509200"/>
          </a:xfrm>
          <a:prstGeom prst="rect">
            <a:avLst/>
          </a:prstGeom>
          <a:noFill/>
        </p:spPr>
        <p:txBody>
          <a:bodyPr wrap="square" rtlCol="0">
            <a:spAutoFit/>
          </a:bodyPr>
          <a:lstStyle/>
          <a:p>
            <a:r>
              <a:rPr lang="en-CH" sz="4400" dirty="0">
                <a:solidFill>
                  <a:srgbClr val="FFE740"/>
                </a:solidFill>
                <a:latin typeface="Outfit Black" pitchFamily="2" charset="0"/>
                <a:cs typeface="Arial" panose="020B0604020202020204" pitchFamily="34" charset="0"/>
              </a:rPr>
              <a:t>This is Antonio and he was pretty busy when he received a call from his grandma Maria...</a:t>
            </a:r>
          </a:p>
        </p:txBody>
      </p:sp>
      <p:sp>
        <p:nvSpPr>
          <p:cNvPr id="3" name="Textfeld 2">
            <a:extLst>
              <a:ext uri="{FF2B5EF4-FFF2-40B4-BE49-F238E27FC236}">
                <a16:creationId xmlns:a16="http://schemas.microsoft.com/office/drawing/2014/main" id="{FFB3DF12-6670-B0DB-940C-D7444FB5E325}"/>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Marcel, 1 min (</a:t>
            </a:r>
            <a:r>
              <a:rPr lang="de-CH" err="1"/>
              <a:t>slide</a:t>
            </a:r>
            <a:r>
              <a:rPr lang="de-CH"/>
              <a:t> 1 </a:t>
            </a:r>
            <a:r>
              <a:rPr lang="de-CH" err="1"/>
              <a:t>to</a:t>
            </a:r>
            <a:r>
              <a:rPr lang="de-CH"/>
              <a:t> 4)</a:t>
            </a:r>
          </a:p>
          <a:p>
            <a:endParaRPr lang="de-CH"/>
          </a:p>
          <a:p>
            <a:endParaRPr lang="de-CH"/>
          </a:p>
        </p:txBody>
      </p:sp>
    </p:spTree>
    <p:extLst>
      <p:ext uri="{BB962C8B-B14F-4D97-AF65-F5344CB8AC3E}">
        <p14:creationId xmlns:p14="http://schemas.microsoft.com/office/powerpoint/2010/main" val="61650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6"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500" fill="hold"/>
                                        <p:tgtEl>
                                          <p:spTgt spid="20"/>
                                        </p:tgtEl>
                                        <p:attrNameLst>
                                          <p:attrName>ppt_x</p:attrName>
                                        </p:attrNameLst>
                                      </p:cBhvr>
                                      <p:tavLst>
                                        <p:tav tm="0">
                                          <p:val>
                                            <p:strVal val="0-#ppt_w/2"/>
                                          </p:val>
                                        </p:tav>
                                        <p:tav tm="100000">
                                          <p:val>
                                            <p:strVal val="#ppt_x"/>
                                          </p:val>
                                        </p:tav>
                                      </p:tavLst>
                                    </p:anim>
                                    <p:anim calcmode="lin" valueType="num">
                                      <p:cBhvr additive="base">
                                        <p:cTn id="1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Text&#10;&#10;Description automatically generated with medium confidence">
            <a:extLst>
              <a:ext uri="{FF2B5EF4-FFF2-40B4-BE49-F238E27FC236}">
                <a16:creationId xmlns:a16="http://schemas.microsoft.com/office/drawing/2014/main" id="{BEC3A819-E6D3-2F2B-718F-2665C926A03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43281"/>
          <a:stretch/>
        </p:blipFill>
        <p:spPr>
          <a:xfrm>
            <a:off x="0" y="0"/>
            <a:ext cx="6915150" cy="6858000"/>
          </a:xfrm>
          <a:prstGeom prst="rect">
            <a:avLst/>
          </a:prstGeom>
        </p:spPr>
      </p:pic>
      <p:sp>
        <p:nvSpPr>
          <p:cNvPr id="9" name="TextBox 8">
            <a:extLst>
              <a:ext uri="{FF2B5EF4-FFF2-40B4-BE49-F238E27FC236}">
                <a16:creationId xmlns:a16="http://schemas.microsoft.com/office/drawing/2014/main" id="{E89913A7-A63D-AE85-AB77-995CD0BA7AEE}"/>
              </a:ext>
            </a:extLst>
          </p:cNvPr>
          <p:cNvSpPr txBox="1"/>
          <p:nvPr/>
        </p:nvSpPr>
        <p:spPr>
          <a:xfrm>
            <a:off x="7508365" y="873853"/>
            <a:ext cx="3727907" cy="4470711"/>
          </a:xfrm>
          <a:prstGeom prst="rect">
            <a:avLst/>
          </a:prstGeom>
          <a:noFill/>
        </p:spPr>
        <p:txBody>
          <a:bodyPr wrap="square" rtlCol="0">
            <a:spAutoFit/>
          </a:bodyPr>
          <a:lstStyle/>
          <a:p>
            <a:pPr algn="just">
              <a:lnSpc>
                <a:spcPct val="150000"/>
              </a:lnSpc>
            </a:pPr>
            <a:r>
              <a:rPr lang="en-GB" sz="2400" i="0" u="none" strike="noStrike">
                <a:solidFill>
                  <a:srgbClr val="7030A0"/>
                </a:solidFill>
                <a:effectLst/>
                <a:latin typeface="Helvetica" pitchFamily="2" charset="0"/>
                <a:ea typeface="Open Sans" panose="020B0606030504020204" pitchFamily="34" charset="0"/>
                <a:cs typeface="Open Sans" panose="020B0606030504020204" pitchFamily="34" charset="0"/>
                <a:hlinkClick r:id="rId3" tooltip="http://Helpica.ch">
                  <a:extLst>
                    <a:ext uri="{A12FA001-AC4F-418D-AE19-62706E023703}">
                      <ahyp:hlinkClr xmlns:ahyp="http://schemas.microsoft.com/office/drawing/2018/hyperlinkcolor" val="tx"/>
                    </a:ext>
                  </a:extLst>
                </a:hlinkClick>
              </a:rPr>
              <a:t>Helpica.ch</a:t>
            </a:r>
            <a:r>
              <a:rPr lang="en-GB" sz="2400" i="0" u="none" strike="noStrike">
                <a:solidFill>
                  <a:srgbClr val="7030A0"/>
                </a:solidFill>
                <a:effectLst/>
                <a:latin typeface="Helvetica" pitchFamily="2" charset="0"/>
                <a:ea typeface="Open Sans" panose="020B0606030504020204" pitchFamily="34" charset="0"/>
                <a:cs typeface="Open Sans" panose="020B0606030504020204" pitchFamily="34" charset="0"/>
              </a:rPr>
              <a:t> </a:t>
            </a:r>
            <a:r>
              <a:rPr lang="en-GB" sz="2400" i="0" u="none" strike="noStrike">
                <a:solidFill>
                  <a:schemeClr val="bg1"/>
                </a:solidFill>
                <a:effectLst/>
                <a:latin typeface="Helvetica" pitchFamily="2" charset="0"/>
                <a:ea typeface="Open Sans" panose="020B0606030504020204" pitchFamily="34" charset="0"/>
                <a:cs typeface="Open Sans" panose="020B0606030504020204" pitchFamily="34" charset="0"/>
              </a:rPr>
              <a:t>is a Swiss cross-generational digital                       platform that brings together people </a:t>
            </a:r>
            <a:r>
              <a:rPr lang="en-GB" sz="2400" i="0" u="none" strike="noStrike">
                <a:solidFill>
                  <a:srgbClr val="5A2D90"/>
                </a:solidFill>
                <a:effectLst/>
                <a:latin typeface="Helvetica" pitchFamily="2" charset="0"/>
                <a:ea typeface="Open Sans" panose="020B0606030504020204" pitchFamily="34" charset="0"/>
                <a:cs typeface="Open Sans" panose="020B0606030504020204" pitchFamily="34" charset="0"/>
              </a:rPr>
              <a:t>who need help </a:t>
            </a:r>
            <a:r>
              <a:rPr lang="en-GB" sz="2400" i="0" u="none" strike="noStrike">
                <a:solidFill>
                  <a:schemeClr val="bg1"/>
                </a:solidFill>
                <a:effectLst/>
                <a:latin typeface="Helvetica" pitchFamily="2" charset="0"/>
                <a:ea typeface="Open Sans" panose="020B0606030504020204" pitchFamily="34" charset="0"/>
                <a:cs typeface="Open Sans" panose="020B0606030504020204" pitchFamily="34" charset="0"/>
              </a:rPr>
              <a:t>with their daily tasks and people with a kind heart </a:t>
            </a:r>
            <a:r>
              <a:rPr lang="en-GB" sz="2400" i="0" u="none" strike="noStrike">
                <a:solidFill>
                  <a:srgbClr val="5A2D90"/>
                </a:solidFill>
                <a:effectLst/>
                <a:latin typeface="Helvetica" pitchFamily="2" charset="0"/>
                <a:ea typeface="Open Sans" panose="020B0606030504020204" pitchFamily="34" charset="0"/>
                <a:cs typeface="Open Sans" panose="020B0606030504020204" pitchFamily="34" charset="0"/>
              </a:rPr>
              <a:t>who can offer them support. </a:t>
            </a:r>
          </a:p>
        </p:txBody>
      </p:sp>
      <p:pic>
        <p:nvPicPr>
          <p:cNvPr id="3" name="Graphic 2">
            <a:extLst>
              <a:ext uri="{FF2B5EF4-FFF2-40B4-BE49-F238E27FC236}">
                <a16:creationId xmlns:a16="http://schemas.microsoft.com/office/drawing/2014/main" id="{E2079FAD-7371-7250-3F15-F5BECF25CF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238" y="257172"/>
            <a:ext cx="2138110" cy="1943103"/>
          </a:xfrm>
          <a:prstGeom prst="rect">
            <a:avLst/>
          </a:prstGeom>
        </p:spPr>
      </p:pic>
    </p:spTree>
    <p:extLst>
      <p:ext uri="{BB962C8B-B14F-4D97-AF65-F5344CB8AC3E}">
        <p14:creationId xmlns:p14="http://schemas.microsoft.com/office/powerpoint/2010/main" val="4269709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8C0733-AC8A-B971-B3C6-F668CC7524E0}"/>
              </a:ext>
            </a:extLst>
          </p:cNvPr>
          <p:cNvPicPr>
            <a:picLocks noChangeAspect="1"/>
          </p:cNvPicPr>
          <p:nvPr/>
        </p:nvPicPr>
        <p:blipFill rotWithShape="1">
          <a:blip r:embed="rId3"/>
          <a:srcRect t="68426"/>
          <a:stretch/>
        </p:blipFill>
        <p:spPr>
          <a:xfrm>
            <a:off x="3348238" y="5529262"/>
            <a:ext cx="2531471" cy="1168399"/>
          </a:xfrm>
          <a:prstGeom prst="rect">
            <a:avLst/>
          </a:prstGeom>
        </p:spPr>
      </p:pic>
      <p:sp>
        <p:nvSpPr>
          <p:cNvPr id="5" name="Rectangle 4">
            <a:extLst>
              <a:ext uri="{FF2B5EF4-FFF2-40B4-BE49-F238E27FC236}">
                <a16:creationId xmlns:a16="http://schemas.microsoft.com/office/drawing/2014/main" id="{F4E83F2C-0EB0-510C-56EF-8872A289A73F}"/>
              </a:ext>
            </a:extLst>
          </p:cNvPr>
          <p:cNvSpPr/>
          <p:nvPr/>
        </p:nvSpPr>
        <p:spPr>
          <a:xfrm>
            <a:off x="0" y="0"/>
            <a:ext cx="6096000" cy="6858000"/>
          </a:xfrm>
          <a:prstGeom prst="rect">
            <a:avLst/>
          </a:prstGeom>
          <a:solidFill>
            <a:srgbClr val="BB95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el 1">
            <a:extLst>
              <a:ext uri="{FF2B5EF4-FFF2-40B4-BE49-F238E27FC236}">
                <a16:creationId xmlns:a16="http://schemas.microsoft.com/office/drawing/2014/main" id="{4A6BACD1-D54E-50F3-7CB9-F22555AD021C}"/>
              </a:ext>
            </a:extLst>
          </p:cNvPr>
          <p:cNvSpPr>
            <a:spLocks noGrp="1"/>
          </p:cNvSpPr>
          <p:nvPr>
            <p:ph type="title"/>
          </p:nvPr>
        </p:nvSpPr>
        <p:spPr>
          <a:xfrm>
            <a:off x="1988343" y="432593"/>
            <a:ext cx="2119313" cy="1325563"/>
          </a:xfrm>
        </p:spPr>
        <p:txBody>
          <a:bodyPr/>
          <a:lstStyle/>
          <a:p>
            <a:r>
              <a:rPr lang="de-CH" b="1">
                <a:solidFill>
                  <a:schemeClr val="bg1"/>
                </a:solidFill>
                <a:latin typeface="Arial"/>
                <a:cs typeface="Arial"/>
              </a:rPr>
              <a:t>Title</a:t>
            </a:r>
            <a:endParaRPr lang="en-US"/>
          </a:p>
        </p:txBody>
      </p:sp>
      <p:sp>
        <p:nvSpPr>
          <p:cNvPr id="7" name="Content Placeholder 6">
            <a:extLst>
              <a:ext uri="{FF2B5EF4-FFF2-40B4-BE49-F238E27FC236}">
                <a16:creationId xmlns:a16="http://schemas.microsoft.com/office/drawing/2014/main" id="{A5D75077-1981-6B1A-95D1-73C6F2A14572}"/>
              </a:ext>
            </a:extLst>
          </p:cNvPr>
          <p:cNvSpPr>
            <a:spLocks noGrp="1"/>
          </p:cNvSpPr>
          <p:nvPr>
            <p:ph idx="1"/>
          </p:nvPr>
        </p:nvSpPr>
        <p:spPr>
          <a:xfrm>
            <a:off x="764959" y="2074069"/>
            <a:ext cx="4742204" cy="4351338"/>
          </a:xfrm>
        </p:spPr>
        <p:txBody>
          <a:bodyPr vert="horz" lIns="91440" tIns="45720" rIns="91440" bIns="45720" rtlCol="0" anchor="t">
            <a:normAutofit/>
          </a:bodyPr>
          <a:lstStyle/>
          <a:p>
            <a:pPr marL="0" indent="0" algn="just">
              <a:lnSpc>
                <a:spcPct val="150000"/>
              </a:lnSpc>
              <a:buNone/>
            </a:pPr>
            <a:r>
              <a:rPr lang="en-US" sz="2200" err="1">
                <a:solidFill>
                  <a:schemeClr val="bg1"/>
                </a:solidFill>
                <a:latin typeface="Helvetica"/>
                <a:cs typeface="Arial"/>
              </a:rPr>
              <a:t>lalalalaa</a:t>
            </a:r>
            <a:endParaRPr lang="en-US" err="1">
              <a:solidFill>
                <a:schemeClr val="bg1"/>
              </a:solidFill>
            </a:endParaRPr>
          </a:p>
          <a:p>
            <a:pPr marL="0" indent="0" algn="just">
              <a:lnSpc>
                <a:spcPct val="150000"/>
              </a:lnSpc>
              <a:buNone/>
            </a:pPr>
            <a:endParaRPr lang="en-GB" sz="2200">
              <a:solidFill>
                <a:schemeClr val="bg1"/>
              </a:solidFill>
              <a:latin typeface="Helvetica" pitchFamily="2" charset="0"/>
              <a:cs typeface="Arial" panose="020B0604020202020204" pitchFamily="34" charset="0"/>
            </a:endParaRPr>
          </a:p>
        </p:txBody>
      </p:sp>
    </p:spTree>
    <p:extLst>
      <p:ext uri="{BB962C8B-B14F-4D97-AF65-F5344CB8AC3E}">
        <p14:creationId xmlns:p14="http://schemas.microsoft.com/office/powerpoint/2010/main" val="301088849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BCE8E15-62F8-E90A-5854-78D58472BE47}"/>
              </a:ext>
            </a:extLst>
          </p:cNvPr>
          <p:cNvSpPr txBox="1">
            <a:spLocks/>
          </p:cNvSpPr>
          <p:nvPr/>
        </p:nvSpPr>
        <p:spPr>
          <a:xfrm>
            <a:off x="1285330" y="1136464"/>
            <a:ext cx="23570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b="1">
                <a:solidFill>
                  <a:srgbClr val="5A2D90"/>
                </a:solidFill>
                <a:latin typeface="Arial"/>
                <a:cs typeface="Arial"/>
              </a:rPr>
              <a:t>Title</a:t>
            </a:r>
          </a:p>
        </p:txBody>
      </p:sp>
      <p:pic>
        <p:nvPicPr>
          <p:cNvPr id="13" name="Picture 12">
            <a:extLst>
              <a:ext uri="{FF2B5EF4-FFF2-40B4-BE49-F238E27FC236}">
                <a16:creationId xmlns:a16="http://schemas.microsoft.com/office/drawing/2014/main" id="{CA548C3C-5389-84BA-8FFB-BA234508B515}"/>
              </a:ext>
            </a:extLst>
          </p:cNvPr>
          <p:cNvPicPr>
            <a:picLocks noChangeAspect="1"/>
          </p:cNvPicPr>
          <p:nvPr/>
        </p:nvPicPr>
        <p:blipFill rotWithShape="1">
          <a:blip r:embed="rId3"/>
          <a:srcRect t="60609"/>
          <a:stretch/>
        </p:blipFill>
        <p:spPr>
          <a:xfrm>
            <a:off x="0" y="5233989"/>
            <a:ext cx="2820347" cy="1624011"/>
          </a:xfrm>
          <a:prstGeom prst="rect">
            <a:avLst/>
          </a:prstGeom>
        </p:spPr>
      </p:pic>
      <p:pic>
        <p:nvPicPr>
          <p:cNvPr id="24" name="Picture 23">
            <a:extLst>
              <a:ext uri="{FF2B5EF4-FFF2-40B4-BE49-F238E27FC236}">
                <a16:creationId xmlns:a16="http://schemas.microsoft.com/office/drawing/2014/main" id="{9A5CCF7D-EDD1-7036-7454-27C95D340595}"/>
              </a:ext>
            </a:extLst>
          </p:cNvPr>
          <p:cNvPicPr>
            <a:picLocks noChangeAspect="1"/>
          </p:cNvPicPr>
          <p:nvPr/>
        </p:nvPicPr>
        <p:blipFill rotWithShape="1">
          <a:blip r:embed="rId3"/>
          <a:srcRect t="60609" r="43530"/>
          <a:stretch/>
        </p:blipFill>
        <p:spPr>
          <a:xfrm>
            <a:off x="8166980" y="0"/>
            <a:ext cx="1592632" cy="1624011"/>
          </a:xfrm>
          <a:prstGeom prst="rect">
            <a:avLst/>
          </a:prstGeom>
        </p:spPr>
      </p:pic>
      <p:sp>
        <p:nvSpPr>
          <p:cNvPr id="21" name="Content Placeholder 6">
            <a:extLst>
              <a:ext uri="{FF2B5EF4-FFF2-40B4-BE49-F238E27FC236}">
                <a16:creationId xmlns:a16="http://schemas.microsoft.com/office/drawing/2014/main" id="{9F8EDEB1-669E-5ECE-6EBC-40A064C3F77A}"/>
              </a:ext>
            </a:extLst>
          </p:cNvPr>
          <p:cNvSpPr txBox="1">
            <a:spLocks/>
          </p:cNvSpPr>
          <p:nvPr/>
        </p:nvSpPr>
        <p:spPr>
          <a:xfrm>
            <a:off x="1353392" y="2393787"/>
            <a:ext cx="3149767" cy="167084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err="1">
                <a:solidFill>
                  <a:schemeClr val="bg2">
                    <a:lumMod val="50000"/>
                  </a:schemeClr>
                </a:solidFill>
                <a:latin typeface="Helvetica"/>
                <a:cs typeface="Arial"/>
              </a:rPr>
              <a:t>lallalalala</a:t>
            </a:r>
            <a:endParaRPr lang="en-US" err="1"/>
          </a:p>
        </p:txBody>
      </p:sp>
    </p:spTree>
    <p:extLst>
      <p:ext uri="{BB962C8B-B14F-4D97-AF65-F5344CB8AC3E}">
        <p14:creationId xmlns:p14="http://schemas.microsoft.com/office/powerpoint/2010/main" val="1729061118"/>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A73C8-9874-116A-930B-DF549A484FC5}"/>
              </a:ext>
            </a:extLst>
          </p:cNvPr>
          <p:cNvSpPr/>
          <p:nvPr/>
        </p:nvSpPr>
        <p:spPr>
          <a:xfrm>
            <a:off x="0" y="0"/>
            <a:ext cx="6096000" cy="6858000"/>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Content Placeholder 6">
            <a:extLst>
              <a:ext uri="{FF2B5EF4-FFF2-40B4-BE49-F238E27FC236}">
                <a16:creationId xmlns:a16="http://schemas.microsoft.com/office/drawing/2014/main" id="{FF1F7C6A-3C63-60DF-C038-34AABEE89F7F}"/>
              </a:ext>
            </a:extLst>
          </p:cNvPr>
          <p:cNvSpPr txBox="1">
            <a:spLocks/>
          </p:cNvSpPr>
          <p:nvPr/>
        </p:nvSpPr>
        <p:spPr>
          <a:xfrm>
            <a:off x="741132" y="2462027"/>
            <a:ext cx="4901229" cy="167084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None/>
            </a:pPr>
            <a:endParaRPr lang="en-US" sz="2000">
              <a:cs typeface="Calibri"/>
            </a:endParaRPr>
          </a:p>
        </p:txBody>
      </p:sp>
      <p:sp>
        <p:nvSpPr>
          <p:cNvPr id="2" name="TextBox 1">
            <a:extLst>
              <a:ext uri="{FF2B5EF4-FFF2-40B4-BE49-F238E27FC236}">
                <a16:creationId xmlns:a16="http://schemas.microsoft.com/office/drawing/2014/main" id="{BD15396A-1ADA-FF93-09E1-C6EBFFB3BD39}"/>
              </a:ext>
            </a:extLst>
          </p:cNvPr>
          <p:cNvSpPr txBox="1"/>
          <p:nvPr/>
        </p:nvSpPr>
        <p:spPr>
          <a:xfrm>
            <a:off x="6297930" y="37833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150272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Screen Recording 2022-12-20 at 23.35.27.mov">
            <a:hlinkClick r:id="" action="ppaction://media"/>
            <a:extLst>
              <a:ext uri="{FF2B5EF4-FFF2-40B4-BE49-F238E27FC236}">
                <a16:creationId xmlns:a16="http://schemas.microsoft.com/office/drawing/2014/main" id="{E8130FDB-8903-FE7C-E6F5-0344030766DA}"/>
              </a:ext>
            </a:extLst>
          </p:cNvPr>
          <p:cNvPicPr>
            <a:picLocks noChangeAspect="1"/>
          </p:cNvPicPr>
          <p:nvPr>
            <a:videoFile r:link="rId1"/>
            <p:extLst>
              <p:ext uri="{DAA4B4D4-6D71-4841-9C94-3DE7FCFB9230}">
                <p14:media xmlns:p14="http://schemas.microsoft.com/office/powerpoint/2010/main" r:embed="rId2">
                  <p14:trim st="1580.0178" end="1704.6563"/>
                </p14:media>
              </p:ext>
            </p:extLst>
          </p:nvPr>
        </p:nvPicPr>
        <p:blipFill>
          <a:blip r:embed="rId5"/>
          <a:stretch>
            <a:fillRect/>
          </a:stretch>
        </p:blipFill>
        <p:spPr>
          <a:xfrm>
            <a:off x="151266" y="0"/>
            <a:ext cx="5241925" cy="6858000"/>
          </a:xfrm>
          <a:prstGeom prst="rect">
            <a:avLst/>
          </a:prstGeom>
        </p:spPr>
      </p:pic>
      <p:sp>
        <p:nvSpPr>
          <p:cNvPr id="15" name="TextBox 14">
            <a:extLst>
              <a:ext uri="{FF2B5EF4-FFF2-40B4-BE49-F238E27FC236}">
                <a16:creationId xmlns:a16="http://schemas.microsoft.com/office/drawing/2014/main" id="{1C5287D7-D9F2-81F6-C15E-FA044CD56B83}"/>
              </a:ext>
            </a:extLst>
          </p:cNvPr>
          <p:cNvSpPr txBox="1"/>
          <p:nvPr/>
        </p:nvSpPr>
        <p:spPr>
          <a:xfrm>
            <a:off x="7225049" y="1239844"/>
            <a:ext cx="4105490" cy="4832092"/>
          </a:xfrm>
          <a:prstGeom prst="rect">
            <a:avLst/>
          </a:prstGeom>
          <a:noFill/>
        </p:spPr>
        <p:txBody>
          <a:bodyPr wrap="square" lIns="91440" tIns="45720" rIns="91440" bIns="45720" rtlCol="0" anchor="t">
            <a:spAutoFit/>
          </a:bodyPr>
          <a:lstStyle/>
          <a:p>
            <a:pPr algn="r"/>
            <a:r>
              <a:rPr lang="en-CH" sz="4400" b="1" dirty="0">
                <a:solidFill>
                  <a:srgbClr val="FFE740"/>
                </a:solidFill>
                <a:latin typeface="Outfit Black" pitchFamily="2" charset="0"/>
                <a:cs typeface="Arial"/>
              </a:rPr>
              <a:t>And yes... </a:t>
            </a:r>
            <a:r>
              <a:rPr lang="en-GB" sz="4400" b="1" dirty="0">
                <a:solidFill>
                  <a:srgbClr val="FFE740"/>
                </a:solidFill>
                <a:latin typeface="Outfit Black" pitchFamily="2" charset="0"/>
                <a:cs typeface="Arial"/>
              </a:rPr>
              <a:t>H</a:t>
            </a:r>
            <a:r>
              <a:rPr lang="en-CH" sz="4400" b="1" dirty="0">
                <a:solidFill>
                  <a:srgbClr val="FFE740"/>
                </a:solidFill>
                <a:latin typeface="Outfit Black" pitchFamily="2" charset="0"/>
                <a:cs typeface="Arial"/>
              </a:rPr>
              <a:t>ere is his grandma </a:t>
            </a:r>
            <a:endParaRPr lang="en-US" b="1" dirty="0">
              <a:latin typeface="Outfit Black" pitchFamily="2" charset="0"/>
            </a:endParaRPr>
          </a:p>
          <a:p>
            <a:pPr algn="r"/>
            <a:r>
              <a:rPr lang="en-CH" sz="4400" b="1" dirty="0">
                <a:solidFill>
                  <a:srgbClr val="FFE740"/>
                </a:solidFill>
                <a:latin typeface="Outfit Black" pitchFamily="2" charset="0"/>
                <a:cs typeface="Arial"/>
              </a:rPr>
              <a:t> Maria, and she had some problems with a light bulb</a:t>
            </a:r>
            <a:endParaRPr lang="en-CH" b="1" dirty="0">
              <a:latin typeface="Outfit Black" pitchFamily="2" charset="0"/>
            </a:endParaRPr>
          </a:p>
        </p:txBody>
      </p:sp>
      <p:sp>
        <p:nvSpPr>
          <p:cNvPr id="3" name="Textfeld 2">
            <a:extLst>
              <a:ext uri="{FF2B5EF4-FFF2-40B4-BE49-F238E27FC236}">
                <a16:creationId xmlns:a16="http://schemas.microsoft.com/office/drawing/2014/main" id="{2765A045-5D57-42E2-8ACC-745B27C45D04}"/>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Marcel, 1 min (</a:t>
            </a:r>
            <a:r>
              <a:rPr lang="de-CH" err="1"/>
              <a:t>slide</a:t>
            </a:r>
            <a:r>
              <a:rPr lang="de-CH"/>
              <a:t> 1 </a:t>
            </a:r>
            <a:r>
              <a:rPr lang="de-CH" err="1"/>
              <a:t>to</a:t>
            </a:r>
            <a:r>
              <a:rPr lang="de-CH"/>
              <a:t> 4)</a:t>
            </a:r>
          </a:p>
          <a:p>
            <a:endParaRPr lang="de-CH"/>
          </a:p>
          <a:p>
            <a:endParaRPr lang="de-CH"/>
          </a:p>
        </p:txBody>
      </p:sp>
    </p:spTree>
    <p:extLst>
      <p:ext uri="{BB962C8B-B14F-4D97-AF65-F5344CB8AC3E}">
        <p14:creationId xmlns:p14="http://schemas.microsoft.com/office/powerpoint/2010/main" val="261377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 fill="hold"/>
                                        <p:tgtEl>
                                          <p:spTgt spid="6"/>
                                        </p:tgtEl>
                                      </p:cBhvr>
                                    </p:cmd>
                                  </p:childTnLst>
                                </p:cTn>
                              </p:par>
                              <p:par>
                                <p:cTn id="7" presetID="2" presetClass="entr" presetSubtype="2"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500" fill="hold"/>
                                        <p:tgtEl>
                                          <p:spTgt spid="15"/>
                                        </p:tgtEl>
                                        <p:attrNameLst>
                                          <p:attrName>ppt_x</p:attrName>
                                        </p:attrNameLst>
                                      </p:cBhvr>
                                      <p:tavLst>
                                        <p:tav tm="0">
                                          <p:val>
                                            <p:strVal val="1+#ppt_w/2"/>
                                          </p:val>
                                        </p:tav>
                                        <p:tav tm="100000">
                                          <p:val>
                                            <p:strVal val="#ppt_x"/>
                                          </p:val>
                                        </p:tav>
                                      </p:tavLst>
                                    </p:anim>
                                    <p:anim calcmode="lin" valueType="num">
                                      <p:cBhvr additive="base">
                                        <p:cTn id="1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C120"/>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C4EA9221-DEFE-374D-F330-57883F1D962C}"/>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Marcel, 1 min (</a:t>
            </a:r>
            <a:r>
              <a:rPr lang="de-CH" err="1"/>
              <a:t>slide</a:t>
            </a:r>
            <a:r>
              <a:rPr lang="de-CH"/>
              <a:t> 1 </a:t>
            </a:r>
            <a:r>
              <a:rPr lang="de-CH" err="1"/>
              <a:t>to</a:t>
            </a:r>
            <a:r>
              <a:rPr lang="de-CH"/>
              <a:t> 4)</a:t>
            </a:r>
          </a:p>
          <a:p>
            <a:endParaRPr lang="de-CH"/>
          </a:p>
          <a:p>
            <a:endParaRPr lang="de-CH"/>
          </a:p>
        </p:txBody>
      </p:sp>
      <p:sp>
        <p:nvSpPr>
          <p:cNvPr id="2" name="Titel 5">
            <a:extLst>
              <a:ext uri="{FF2B5EF4-FFF2-40B4-BE49-F238E27FC236}">
                <a16:creationId xmlns:a16="http://schemas.microsoft.com/office/drawing/2014/main" id="{2DA60C20-EB5F-A778-8BB2-0C83A05FF36C}"/>
              </a:ext>
            </a:extLst>
          </p:cNvPr>
          <p:cNvSpPr txBox="1">
            <a:spLocks/>
          </p:cNvSpPr>
          <p:nvPr/>
        </p:nvSpPr>
        <p:spPr>
          <a:xfrm>
            <a:off x="752476" y="561236"/>
            <a:ext cx="8228012"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5A2D90"/>
                </a:solidFill>
                <a:latin typeface="Outfit Black" pitchFamily="2" charset="0"/>
                <a:ea typeface="+mn-ea"/>
                <a:cs typeface="Arial" panose="020B0604020202020204" pitchFamily="34" charset="0"/>
              </a:rPr>
              <a:t>As-Is Process</a:t>
            </a:r>
            <a:endParaRPr lang="de-CH" dirty="0">
              <a:solidFill>
                <a:srgbClr val="5A2D90"/>
              </a:solidFill>
              <a:latin typeface="Outfit Black" pitchFamily="2" charset="0"/>
              <a:ea typeface="+mn-ea"/>
              <a:cs typeface="Arial" panose="020B0604020202020204" pitchFamily="34" charset="0"/>
            </a:endParaRPr>
          </a:p>
        </p:txBody>
      </p:sp>
      <p:pic>
        <p:nvPicPr>
          <p:cNvPr id="14" name="Picture 13" descr="A picture containing text, diagram, technical drawing, plan&#10;&#10;Description automatically generated">
            <a:extLst>
              <a:ext uri="{FF2B5EF4-FFF2-40B4-BE49-F238E27FC236}">
                <a16:creationId xmlns:a16="http://schemas.microsoft.com/office/drawing/2014/main" id="{1BD1BAD9-440F-CB04-A6CD-EB797673E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6" y="1376065"/>
            <a:ext cx="10804786" cy="5376434"/>
          </a:xfrm>
          <a:prstGeom prst="rect">
            <a:avLst/>
          </a:prstGeom>
        </p:spPr>
      </p:pic>
    </p:spTree>
    <p:extLst>
      <p:ext uri="{BB962C8B-B14F-4D97-AF65-F5344CB8AC3E}">
        <p14:creationId xmlns:p14="http://schemas.microsoft.com/office/powerpoint/2010/main" val="326624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a:xfrm>
            <a:off x="752476" y="561236"/>
            <a:ext cx="8693182" cy="1325563"/>
          </a:xfrm>
        </p:spPr>
        <p:txBody>
          <a:bodyPr>
            <a:noAutofit/>
          </a:bodyPr>
          <a:lstStyle/>
          <a:p>
            <a:r>
              <a:rPr lang="en-US" dirty="0">
                <a:solidFill>
                  <a:srgbClr val="FFE740"/>
                </a:solidFill>
                <a:latin typeface="Outfit Black" pitchFamily="2" charset="0"/>
                <a:ea typeface="+mn-ea"/>
                <a:cs typeface="Arial" panose="020B0604020202020204" pitchFamily="34" charset="0"/>
              </a:rPr>
              <a:t>Pain points As-Is Process</a:t>
            </a:r>
            <a:endParaRPr lang="de-CH" dirty="0">
              <a:solidFill>
                <a:srgbClr val="FFE740"/>
              </a:solidFill>
              <a:latin typeface="Outfit Black" pitchFamily="2" charset="0"/>
              <a:ea typeface="+mn-ea"/>
              <a:cs typeface="Arial" panose="020B0604020202020204" pitchFamily="34" charset="0"/>
            </a:endParaRPr>
          </a:p>
        </p:txBody>
      </p:sp>
      <p:sp>
        <p:nvSpPr>
          <p:cNvPr id="7" name="Content Placeholder 6">
            <a:extLst>
              <a:ext uri="{FF2B5EF4-FFF2-40B4-BE49-F238E27FC236}">
                <a16:creationId xmlns:a16="http://schemas.microsoft.com/office/drawing/2014/main" id="{A5D75077-1981-6B1A-95D1-73C6F2A14572}"/>
              </a:ext>
            </a:extLst>
          </p:cNvPr>
          <p:cNvSpPr>
            <a:spLocks noGrp="1"/>
          </p:cNvSpPr>
          <p:nvPr>
            <p:ph sz="half" idx="2"/>
          </p:nvPr>
        </p:nvSpPr>
        <p:spPr>
          <a:xfrm>
            <a:off x="839789" y="2732719"/>
            <a:ext cx="3044054" cy="663560"/>
          </a:xfrm>
          <a:solidFill>
            <a:srgbClr val="AE87D4"/>
          </a:solidFill>
          <a:ln>
            <a:noFill/>
          </a:ln>
        </p:spPr>
        <p:txBody>
          <a:bodyPr vert="horz" lIns="91440" tIns="45720" rIns="91440" bIns="45720" rtlCol="0" anchor="t">
            <a:noAutofit/>
          </a:bodyPr>
          <a:lstStyle/>
          <a:p>
            <a:pPr marL="0" indent="0">
              <a:lnSpc>
                <a:spcPct val="150000"/>
              </a:lnSpc>
              <a:buNone/>
            </a:pPr>
            <a:r>
              <a:rPr lang="en-US" dirty="0">
                <a:solidFill>
                  <a:schemeClr val="bg1"/>
                </a:solidFill>
                <a:latin typeface="Outfit Light" pitchFamily="2" charset="0"/>
                <a:cs typeface="Arial"/>
              </a:rPr>
              <a:t>Time consuming</a:t>
            </a:r>
          </a:p>
        </p:txBody>
      </p:sp>
      <p:sp>
        <p:nvSpPr>
          <p:cNvPr id="8" name="Inhaltsplatzhalter 7">
            <a:extLst>
              <a:ext uri="{FF2B5EF4-FFF2-40B4-BE49-F238E27FC236}">
                <a16:creationId xmlns:a16="http://schemas.microsoft.com/office/drawing/2014/main" id="{E23221A7-AAA2-A24B-263F-BB5CFEE7D603}"/>
              </a:ext>
            </a:extLst>
          </p:cNvPr>
          <p:cNvSpPr>
            <a:spLocks noGrp="1"/>
          </p:cNvSpPr>
          <p:nvPr>
            <p:ph sz="quarter" idx="4"/>
          </p:nvPr>
        </p:nvSpPr>
        <p:spPr>
          <a:xfrm>
            <a:off x="4469110" y="2732719"/>
            <a:ext cx="3044054" cy="663560"/>
          </a:xfrm>
          <a:solidFill>
            <a:srgbClr val="AE87D4"/>
          </a:solidFill>
          <a:ln>
            <a:noFill/>
          </a:ln>
        </p:spPr>
        <p:txBody>
          <a:bodyPr>
            <a:noAutofit/>
          </a:bodyPr>
          <a:lstStyle/>
          <a:p>
            <a:pPr marL="0" indent="0">
              <a:lnSpc>
                <a:spcPct val="160000"/>
              </a:lnSpc>
              <a:buNone/>
            </a:pPr>
            <a:r>
              <a:rPr lang="de-CH" dirty="0">
                <a:solidFill>
                  <a:schemeClr val="bg1"/>
                </a:solidFill>
                <a:latin typeface="Outfit Light" pitchFamily="2" charset="0"/>
                <a:cs typeface="Arial"/>
              </a:rPr>
              <a:t>Error-</a:t>
            </a:r>
            <a:r>
              <a:rPr lang="de-CH" dirty="0" err="1">
                <a:solidFill>
                  <a:schemeClr val="bg1"/>
                </a:solidFill>
                <a:latin typeface="Outfit Light" pitchFamily="2" charset="0"/>
                <a:cs typeface="Arial"/>
              </a:rPr>
              <a:t>prone</a:t>
            </a:r>
            <a:endParaRPr lang="de-CH" dirty="0">
              <a:solidFill>
                <a:schemeClr val="bg1"/>
              </a:solidFill>
              <a:latin typeface="Outfit Light" pitchFamily="2" charset="0"/>
              <a:cs typeface="Arial"/>
            </a:endParaRPr>
          </a:p>
        </p:txBody>
      </p:sp>
      <p:pic>
        <p:nvPicPr>
          <p:cNvPr id="2" name="Picture 1" descr="Logo&#10;&#10;Description automatically generated with medium confidence">
            <a:extLst>
              <a:ext uri="{FF2B5EF4-FFF2-40B4-BE49-F238E27FC236}">
                <a16:creationId xmlns:a16="http://schemas.microsoft.com/office/drawing/2014/main" id="{CCBD4172-ABE1-F9C2-B6B8-112E3CBCB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408" y="39515"/>
            <a:ext cx="1445592" cy="1445592"/>
          </a:xfrm>
          <a:prstGeom prst="rect">
            <a:avLst/>
          </a:prstGeom>
        </p:spPr>
      </p:pic>
      <p:pic>
        <p:nvPicPr>
          <p:cNvPr id="3" name="Picture 2" descr="A picture containing text, clock, clipart, sign&#10;&#10;Description automatically generated">
            <a:extLst>
              <a:ext uri="{FF2B5EF4-FFF2-40B4-BE49-F238E27FC236}">
                <a16:creationId xmlns:a16="http://schemas.microsoft.com/office/drawing/2014/main" id="{7D3E31CC-4664-FE22-2F8C-36A13F73A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744538"/>
            <a:ext cx="2286000" cy="400050"/>
          </a:xfrm>
          <a:prstGeom prst="rect">
            <a:avLst/>
          </a:prstGeom>
        </p:spPr>
      </p:pic>
      <p:sp>
        <p:nvSpPr>
          <p:cNvPr id="11" name="Textfeld 10">
            <a:extLst>
              <a:ext uri="{FF2B5EF4-FFF2-40B4-BE49-F238E27FC236}">
                <a16:creationId xmlns:a16="http://schemas.microsoft.com/office/drawing/2014/main" id="{9DD58675-98CF-1671-C0A7-86E586F0BAFA}"/>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Marcel, 1.5 min (</a:t>
            </a:r>
            <a:r>
              <a:rPr lang="de-CH" err="1"/>
              <a:t>slide</a:t>
            </a:r>
            <a:r>
              <a:rPr lang="de-CH"/>
              <a:t> 5)</a:t>
            </a:r>
          </a:p>
          <a:p>
            <a:endParaRPr lang="de-CH"/>
          </a:p>
          <a:p>
            <a:endParaRPr lang="de-CH"/>
          </a:p>
        </p:txBody>
      </p:sp>
      <p:sp>
        <p:nvSpPr>
          <p:cNvPr id="5" name="Inhaltsplatzhalter 7">
            <a:extLst>
              <a:ext uri="{FF2B5EF4-FFF2-40B4-BE49-F238E27FC236}">
                <a16:creationId xmlns:a16="http://schemas.microsoft.com/office/drawing/2014/main" id="{7E3B42EF-990B-7C40-96EB-BE3284A444A6}"/>
              </a:ext>
            </a:extLst>
          </p:cNvPr>
          <p:cNvSpPr txBox="1">
            <a:spLocks/>
          </p:cNvSpPr>
          <p:nvPr/>
        </p:nvSpPr>
        <p:spPr>
          <a:xfrm>
            <a:off x="8098430" y="2732719"/>
            <a:ext cx="3044054" cy="663560"/>
          </a:xfrm>
          <a:prstGeom prst="rect">
            <a:avLst/>
          </a:prstGeom>
          <a:solidFill>
            <a:srgbClr val="AE87D4"/>
          </a:solidFill>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de-CH" dirty="0" err="1">
                <a:solidFill>
                  <a:schemeClr val="bg1"/>
                </a:solidFill>
                <a:latin typeface="Outfit Light" pitchFamily="2" charset="0"/>
                <a:cs typeface="Arial"/>
              </a:rPr>
              <a:t>Cost</a:t>
            </a:r>
            <a:r>
              <a:rPr lang="de-CH" dirty="0">
                <a:solidFill>
                  <a:schemeClr val="bg1"/>
                </a:solidFill>
                <a:latin typeface="Outfit Light" pitchFamily="2" charset="0"/>
                <a:cs typeface="Arial"/>
              </a:rPr>
              <a:t> intensive</a:t>
            </a:r>
          </a:p>
        </p:txBody>
      </p:sp>
      <p:sp>
        <p:nvSpPr>
          <p:cNvPr id="9" name="Content Placeholder 6">
            <a:extLst>
              <a:ext uri="{FF2B5EF4-FFF2-40B4-BE49-F238E27FC236}">
                <a16:creationId xmlns:a16="http://schemas.microsoft.com/office/drawing/2014/main" id="{2CDB5102-CD7D-9CAB-C179-A2B220EEEEE3}"/>
              </a:ext>
            </a:extLst>
          </p:cNvPr>
          <p:cNvSpPr txBox="1">
            <a:spLocks/>
          </p:cNvSpPr>
          <p:nvPr/>
        </p:nvSpPr>
        <p:spPr>
          <a:xfrm>
            <a:off x="838199" y="4341557"/>
            <a:ext cx="3044053" cy="1484208"/>
          </a:xfrm>
          <a:prstGeom prst="rect">
            <a:avLst/>
          </a:prstGeom>
          <a:solidFill>
            <a:srgbClr val="AE87D4"/>
          </a:solidFill>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solidFill>
                  <a:schemeClr val="bg1"/>
                </a:solidFill>
                <a:latin typeface="Outfit Light" pitchFamily="2" charset="0"/>
                <a:cs typeface="Arial"/>
              </a:rPr>
              <a:t>Limited scalability</a:t>
            </a:r>
          </a:p>
        </p:txBody>
      </p:sp>
      <p:sp>
        <p:nvSpPr>
          <p:cNvPr id="10" name="Content Placeholder 6">
            <a:extLst>
              <a:ext uri="{FF2B5EF4-FFF2-40B4-BE49-F238E27FC236}">
                <a16:creationId xmlns:a16="http://schemas.microsoft.com/office/drawing/2014/main" id="{B6AA9AAC-F01B-504F-DB14-731C38FDC683}"/>
              </a:ext>
            </a:extLst>
          </p:cNvPr>
          <p:cNvSpPr txBox="1">
            <a:spLocks/>
          </p:cNvSpPr>
          <p:nvPr/>
        </p:nvSpPr>
        <p:spPr>
          <a:xfrm>
            <a:off x="4468315" y="4341557"/>
            <a:ext cx="3044053" cy="1484208"/>
          </a:xfrm>
          <a:prstGeom prst="rect">
            <a:avLst/>
          </a:prstGeom>
          <a:solidFill>
            <a:srgbClr val="AE87D4"/>
          </a:solidFill>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solidFill>
                  <a:schemeClr val="bg1"/>
                </a:solidFill>
                <a:latin typeface="Outfit Light" pitchFamily="2" charset="0"/>
                <a:cs typeface="Arial"/>
              </a:rPr>
              <a:t>Unstructured &amp; unsystematic recording</a:t>
            </a:r>
          </a:p>
        </p:txBody>
      </p:sp>
      <p:sp>
        <p:nvSpPr>
          <p:cNvPr id="12" name="Content Placeholder 6">
            <a:extLst>
              <a:ext uri="{FF2B5EF4-FFF2-40B4-BE49-F238E27FC236}">
                <a16:creationId xmlns:a16="http://schemas.microsoft.com/office/drawing/2014/main" id="{7FB1EE9A-4239-C344-548C-32FC6498DFEA}"/>
              </a:ext>
            </a:extLst>
          </p:cNvPr>
          <p:cNvSpPr txBox="1">
            <a:spLocks/>
          </p:cNvSpPr>
          <p:nvPr/>
        </p:nvSpPr>
        <p:spPr>
          <a:xfrm>
            <a:off x="8098430" y="4336571"/>
            <a:ext cx="3044054" cy="1484207"/>
          </a:xfrm>
          <a:prstGeom prst="rect">
            <a:avLst/>
          </a:prstGeom>
          <a:solidFill>
            <a:srgbClr val="AE87D4"/>
          </a:solidFill>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solidFill>
                  <a:schemeClr val="bg1"/>
                </a:solidFill>
                <a:latin typeface="Outfit Light" pitchFamily="2" charset="0"/>
                <a:cs typeface="Arial"/>
              </a:rPr>
              <a:t>Tracking &amp; monitoring difficulties</a:t>
            </a:r>
          </a:p>
        </p:txBody>
      </p:sp>
    </p:spTree>
    <p:extLst>
      <p:ext uri="{BB962C8B-B14F-4D97-AF65-F5344CB8AC3E}">
        <p14:creationId xmlns:p14="http://schemas.microsoft.com/office/powerpoint/2010/main" val="252791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a:xfrm>
            <a:off x="838200" y="627884"/>
            <a:ext cx="7450083" cy="1343080"/>
          </a:xfrm>
        </p:spPr>
        <p:txBody>
          <a:bodyPr>
            <a:normAutofit/>
          </a:bodyPr>
          <a:lstStyle/>
          <a:p>
            <a:r>
              <a:rPr lang="en-US" dirty="0">
                <a:solidFill>
                  <a:srgbClr val="FFE740"/>
                </a:solidFill>
                <a:latin typeface="Outfit Black" pitchFamily="2" charset="0"/>
                <a:ea typeface="+mn-ea"/>
                <a:cs typeface="Arial" panose="020B0604020202020204" pitchFamily="34" charset="0"/>
              </a:rPr>
              <a:t>To-Be Automated Process</a:t>
            </a:r>
            <a:endParaRPr lang="de-CH" dirty="0">
              <a:solidFill>
                <a:srgbClr val="FFE740"/>
              </a:solidFill>
              <a:latin typeface="Outfit Black" pitchFamily="2" charset="0"/>
              <a:ea typeface="+mn-ea"/>
              <a:cs typeface="Arial" panose="020B0604020202020204" pitchFamily="34" charset="0"/>
            </a:endParaRPr>
          </a:p>
        </p:txBody>
      </p:sp>
      <p:pic>
        <p:nvPicPr>
          <p:cNvPr id="3" name="Picture 2" descr="Logo&#10;&#10;Description automatically generated with medium confidence">
            <a:extLst>
              <a:ext uri="{FF2B5EF4-FFF2-40B4-BE49-F238E27FC236}">
                <a16:creationId xmlns:a16="http://schemas.microsoft.com/office/drawing/2014/main" id="{A4A70A7F-F2D8-F54D-3EB1-952765895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408" y="39515"/>
            <a:ext cx="1445592" cy="1445592"/>
          </a:xfrm>
          <a:prstGeom prst="rect">
            <a:avLst/>
          </a:prstGeom>
        </p:spPr>
      </p:pic>
      <p:pic>
        <p:nvPicPr>
          <p:cNvPr id="5" name="Picture 4" descr="A picture containing text, clock, clipart, sign&#10;&#10;Description automatically generated">
            <a:extLst>
              <a:ext uri="{FF2B5EF4-FFF2-40B4-BE49-F238E27FC236}">
                <a16:creationId xmlns:a16="http://schemas.microsoft.com/office/drawing/2014/main" id="{E20AA266-79D8-A468-C75A-B541B52B2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744538"/>
            <a:ext cx="2286000" cy="400050"/>
          </a:xfrm>
          <a:prstGeom prst="rect">
            <a:avLst/>
          </a:prstGeom>
        </p:spPr>
      </p:pic>
      <p:sp>
        <p:nvSpPr>
          <p:cNvPr id="4" name="Textfeld 3">
            <a:extLst>
              <a:ext uri="{FF2B5EF4-FFF2-40B4-BE49-F238E27FC236}">
                <a16:creationId xmlns:a16="http://schemas.microsoft.com/office/drawing/2014/main" id="{EC1240E7-0189-FC6C-E527-CEC9806C42B9}"/>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Christian, 4 min (</a:t>
            </a:r>
            <a:r>
              <a:rPr lang="de-CH" err="1"/>
              <a:t>slide</a:t>
            </a:r>
            <a:r>
              <a:rPr lang="de-CH"/>
              <a:t> 6)</a:t>
            </a:r>
          </a:p>
          <a:p>
            <a:endParaRPr lang="de-CH"/>
          </a:p>
          <a:p>
            <a:endParaRPr lang="de-CH"/>
          </a:p>
        </p:txBody>
      </p:sp>
    </p:spTree>
    <p:extLst>
      <p:ext uri="{BB962C8B-B14F-4D97-AF65-F5344CB8AC3E}">
        <p14:creationId xmlns:p14="http://schemas.microsoft.com/office/powerpoint/2010/main" val="211671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p:txBody>
          <a:bodyPr>
            <a:normAutofit/>
          </a:bodyPr>
          <a:lstStyle/>
          <a:p>
            <a:r>
              <a:rPr lang="en-US" b="1">
                <a:solidFill>
                  <a:srgbClr val="FFE740"/>
                </a:solidFill>
                <a:latin typeface="Arial" panose="020B0604020202020204" pitchFamily="34" charset="0"/>
                <a:ea typeface="+mn-ea"/>
                <a:cs typeface="Arial" panose="020B0604020202020204" pitchFamily="34" charset="0"/>
              </a:rPr>
              <a:t>How did we get here</a:t>
            </a:r>
            <a:endParaRPr lang="de-CH" b="1">
              <a:solidFill>
                <a:srgbClr val="FFE740"/>
              </a:solidFill>
              <a:latin typeface="Arial" panose="020B0604020202020204" pitchFamily="34" charset="0"/>
              <a:ea typeface="+mn-ea"/>
              <a:cs typeface="Arial" panose="020B0604020202020204" pitchFamily="34" charset="0"/>
            </a:endParaRPr>
          </a:p>
        </p:txBody>
      </p:sp>
      <p:pic>
        <p:nvPicPr>
          <p:cNvPr id="10" name="Grafik 9">
            <a:extLst>
              <a:ext uri="{FF2B5EF4-FFF2-40B4-BE49-F238E27FC236}">
                <a16:creationId xmlns:a16="http://schemas.microsoft.com/office/drawing/2014/main" id="{09D81BF4-614B-078D-ECF1-BFABB73565C9}"/>
              </a:ext>
            </a:extLst>
          </p:cNvPr>
          <p:cNvPicPr>
            <a:picLocks noChangeAspect="1"/>
          </p:cNvPicPr>
          <p:nvPr/>
        </p:nvPicPr>
        <p:blipFill>
          <a:blip r:embed="rId3"/>
          <a:stretch>
            <a:fillRect/>
          </a:stretch>
        </p:blipFill>
        <p:spPr>
          <a:xfrm>
            <a:off x="838199" y="4093428"/>
            <a:ext cx="5634790" cy="2658775"/>
          </a:xfrm>
          <a:prstGeom prst="rect">
            <a:avLst/>
          </a:prstGeom>
        </p:spPr>
      </p:pic>
      <p:pic>
        <p:nvPicPr>
          <p:cNvPr id="12" name="Grafik 11">
            <a:extLst>
              <a:ext uri="{FF2B5EF4-FFF2-40B4-BE49-F238E27FC236}">
                <a16:creationId xmlns:a16="http://schemas.microsoft.com/office/drawing/2014/main" id="{51DB0711-8D7B-CFA5-516C-D2C360791C35}"/>
              </a:ext>
            </a:extLst>
          </p:cNvPr>
          <p:cNvPicPr>
            <a:picLocks noChangeAspect="1"/>
          </p:cNvPicPr>
          <p:nvPr/>
        </p:nvPicPr>
        <p:blipFill>
          <a:blip r:embed="rId4"/>
          <a:stretch>
            <a:fillRect/>
          </a:stretch>
        </p:blipFill>
        <p:spPr>
          <a:xfrm>
            <a:off x="838199" y="1585688"/>
            <a:ext cx="3505201" cy="2174289"/>
          </a:xfrm>
          <a:prstGeom prst="rect">
            <a:avLst/>
          </a:prstGeom>
        </p:spPr>
      </p:pic>
      <p:cxnSp>
        <p:nvCxnSpPr>
          <p:cNvPr id="15" name="Gerade Verbindung mit Pfeil 14">
            <a:extLst>
              <a:ext uri="{FF2B5EF4-FFF2-40B4-BE49-F238E27FC236}">
                <a16:creationId xmlns:a16="http://schemas.microsoft.com/office/drawing/2014/main" id="{F683C5B1-7D1F-A6B0-D263-E51639B09FC9}"/>
              </a:ext>
            </a:extLst>
          </p:cNvPr>
          <p:cNvCxnSpPr>
            <a:cxnSpLocks/>
          </p:cNvCxnSpPr>
          <p:nvPr/>
        </p:nvCxnSpPr>
        <p:spPr>
          <a:xfrm>
            <a:off x="3801979" y="3200400"/>
            <a:ext cx="0" cy="1251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D6013560-7661-ED1F-AE0D-BD3D217149E2}"/>
              </a:ext>
            </a:extLst>
          </p:cNvPr>
          <p:cNvPicPr>
            <a:picLocks noChangeAspect="1"/>
          </p:cNvPicPr>
          <p:nvPr/>
        </p:nvPicPr>
        <p:blipFill>
          <a:blip r:embed="rId5"/>
          <a:stretch>
            <a:fillRect/>
          </a:stretch>
        </p:blipFill>
        <p:spPr>
          <a:xfrm>
            <a:off x="6472989" y="231096"/>
            <a:ext cx="5599993" cy="3558460"/>
          </a:xfrm>
          <a:prstGeom prst="rect">
            <a:avLst/>
          </a:prstGeom>
          <a:ln>
            <a:solidFill>
              <a:schemeClr val="tx1"/>
            </a:solidFill>
          </a:ln>
        </p:spPr>
      </p:pic>
      <p:sp>
        <p:nvSpPr>
          <p:cNvPr id="20" name="Content Placeholder 6">
            <a:extLst>
              <a:ext uri="{FF2B5EF4-FFF2-40B4-BE49-F238E27FC236}">
                <a16:creationId xmlns:a16="http://schemas.microsoft.com/office/drawing/2014/main" id="{332279E6-DF86-547F-4656-B49D61D65CDA}"/>
              </a:ext>
            </a:extLst>
          </p:cNvPr>
          <p:cNvSpPr txBox="1">
            <a:spLocks/>
          </p:cNvSpPr>
          <p:nvPr/>
        </p:nvSpPr>
        <p:spPr>
          <a:xfrm>
            <a:off x="8013640" y="3682129"/>
            <a:ext cx="2846257" cy="94510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4400" b="1">
                <a:latin typeface="Helvetica"/>
                <a:cs typeface="Arial"/>
              </a:rPr>
              <a:t>Add-on</a:t>
            </a:r>
          </a:p>
          <a:p>
            <a:pPr marL="0" indent="0" algn="ctr">
              <a:lnSpc>
                <a:spcPct val="150000"/>
              </a:lnSpc>
              <a:buFont typeface="Arial" panose="020B0604020202020204" pitchFamily="34" charset="0"/>
              <a:buNone/>
            </a:pPr>
            <a:endParaRPr lang="en-GB" sz="4400">
              <a:latin typeface="Helvetica" pitchFamily="2" charset="0"/>
              <a:cs typeface="Arial" panose="020B0604020202020204" pitchFamily="34" charset="0"/>
            </a:endParaRPr>
          </a:p>
        </p:txBody>
      </p:sp>
      <p:sp>
        <p:nvSpPr>
          <p:cNvPr id="3" name="Textfeld 2">
            <a:extLst>
              <a:ext uri="{FF2B5EF4-FFF2-40B4-BE49-F238E27FC236}">
                <a16:creationId xmlns:a16="http://schemas.microsoft.com/office/drawing/2014/main" id="{77012C50-954B-B360-2459-AE65508230DB}"/>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Miriam, 1.5 min (</a:t>
            </a:r>
            <a:r>
              <a:rPr lang="de-CH" err="1"/>
              <a:t>slide</a:t>
            </a:r>
            <a:r>
              <a:rPr lang="de-CH"/>
              <a:t> 7)</a:t>
            </a:r>
          </a:p>
          <a:p>
            <a:endParaRPr lang="de-CH"/>
          </a:p>
          <a:p>
            <a:endParaRPr lang="de-CH"/>
          </a:p>
        </p:txBody>
      </p:sp>
    </p:spTree>
    <p:extLst>
      <p:ext uri="{BB962C8B-B14F-4D97-AF65-F5344CB8AC3E}">
        <p14:creationId xmlns:p14="http://schemas.microsoft.com/office/powerpoint/2010/main" val="115398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749B92A-E9A8-A8D0-B173-C820BD1EAD47}"/>
              </a:ext>
            </a:extLst>
          </p:cNvPr>
          <p:cNvSpPr>
            <a:spLocks noGrp="1"/>
          </p:cNvSpPr>
          <p:nvPr>
            <p:ph type="title"/>
          </p:nvPr>
        </p:nvSpPr>
        <p:spPr/>
        <p:txBody>
          <a:bodyPr>
            <a:normAutofit/>
          </a:bodyPr>
          <a:lstStyle/>
          <a:p>
            <a:r>
              <a:rPr lang="en-US" b="1">
                <a:solidFill>
                  <a:srgbClr val="FFE740"/>
                </a:solidFill>
                <a:latin typeface="Arial" panose="020B0604020202020204" pitchFamily="34" charset="0"/>
                <a:ea typeface="+mn-ea"/>
                <a:cs typeface="Arial" panose="020B0604020202020204" pitchFamily="34" charset="0"/>
              </a:rPr>
              <a:t>Way forward</a:t>
            </a:r>
            <a:endParaRPr lang="de-CH" b="1">
              <a:solidFill>
                <a:srgbClr val="FFE740"/>
              </a:solidFill>
              <a:latin typeface="Arial" panose="020B0604020202020204" pitchFamily="34" charset="0"/>
              <a:ea typeface="+mn-ea"/>
              <a:cs typeface="Arial" panose="020B0604020202020204" pitchFamily="34" charset="0"/>
            </a:endParaRPr>
          </a:p>
        </p:txBody>
      </p:sp>
      <p:sp>
        <p:nvSpPr>
          <p:cNvPr id="7" name="Content Placeholder 6">
            <a:extLst>
              <a:ext uri="{FF2B5EF4-FFF2-40B4-BE49-F238E27FC236}">
                <a16:creationId xmlns:a16="http://schemas.microsoft.com/office/drawing/2014/main" id="{A5D75077-1981-6B1A-95D1-73C6F2A14572}"/>
              </a:ext>
            </a:extLst>
          </p:cNvPr>
          <p:cNvSpPr>
            <a:spLocks noGrp="1"/>
          </p:cNvSpPr>
          <p:nvPr>
            <p:ph sz="half" idx="2"/>
          </p:nvPr>
        </p:nvSpPr>
        <p:spPr>
          <a:xfrm>
            <a:off x="839788" y="1485107"/>
            <a:ext cx="5157787" cy="5007768"/>
          </a:xfrm>
          <a:solidFill>
            <a:srgbClr val="AE87D4"/>
          </a:solidFill>
        </p:spPr>
        <p:txBody>
          <a:bodyPr vert="horz" lIns="91440" tIns="45720" rIns="91440" bIns="45720" rtlCol="0" anchor="t">
            <a:normAutofit/>
          </a:bodyPr>
          <a:lstStyle/>
          <a:p>
            <a:pPr marL="0" indent="0">
              <a:lnSpc>
                <a:spcPct val="150000"/>
              </a:lnSpc>
              <a:buNone/>
            </a:pPr>
            <a:r>
              <a:rPr lang="de-CH" sz="2600" b="1">
                <a:solidFill>
                  <a:schemeClr val="bg1"/>
                </a:solidFill>
                <a:latin typeface="Helvetica" pitchFamily="2" charset="0"/>
                <a:cs typeface="Arial" panose="020B0604020202020204" pitchFamily="34" charset="0"/>
              </a:rPr>
              <a:t>Impact</a:t>
            </a:r>
            <a:endParaRPr lang="en-GB" sz="2200" b="1">
              <a:solidFill>
                <a:schemeClr val="bg1"/>
              </a:solidFill>
              <a:latin typeface="Helvetica" pitchFamily="2" charset="0"/>
              <a:cs typeface="Arial" panose="020B0604020202020204" pitchFamily="34" charset="0"/>
            </a:endParaRPr>
          </a:p>
          <a:p>
            <a:pPr>
              <a:lnSpc>
                <a:spcPct val="150000"/>
              </a:lnSpc>
            </a:pPr>
            <a:r>
              <a:rPr lang="en-GB" sz="1700">
                <a:solidFill>
                  <a:schemeClr val="bg1"/>
                </a:solidFill>
                <a:latin typeface="Helvetica" pitchFamily="2" charset="0"/>
                <a:cs typeface="Arial" panose="020B0604020202020204" pitchFamily="34" charset="0"/>
              </a:rPr>
              <a:t>On product: Helping people in need by bringing our idea to life. </a:t>
            </a:r>
          </a:p>
          <a:p>
            <a:pPr>
              <a:lnSpc>
                <a:spcPct val="150000"/>
              </a:lnSpc>
            </a:pPr>
            <a:r>
              <a:rPr lang="en-GB" sz="1700">
                <a:solidFill>
                  <a:schemeClr val="bg1"/>
                </a:solidFill>
                <a:latin typeface="Helvetica" pitchFamily="2" charset="0"/>
                <a:cs typeface="Arial" panose="020B0604020202020204" pitchFamily="34" charset="0"/>
              </a:rPr>
              <a:t>On us: that we can actually create something like it. Different personalities working together.</a:t>
            </a:r>
          </a:p>
          <a:p>
            <a:pPr>
              <a:lnSpc>
                <a:spcPct val="150000"/>
              </a:lnSpc>
            </a:pPr>
            <a:r>
              <a:rPr lang="en-GB" sz="1700">
                <a:solidFill>
                  <a:schemeClr val="bg1"/>
                </a:solidFill>
                <a:latin typeface="Helvetica" pitchFamily="2" charset="0"/>
                <a:cs typeface="Arial" panose="020B0604020202020204" pitchFamily="34" charset="0"/>
              </a:rPr>
              <a:t>On outside world: small step but you can move something. Question if it is sustainable, currently B2B models are on the rise.</a:t>
            </a:r>
          </a:p>
        </p:txBody>
      </p:sp>
      <p:sp>
        <p:nvSpPr>
          <p:cNvPr id="10" name="Inhaltsplatzhalter 9">
            <a:extLst>
              <a:ext uri="{FF2B5EF4-FFF2-40B4-BE49-F238E27FC236}">
                <a16:creationId xmlns:a16="http://schemas.microsoft.com/office/drawing/2014/main" id="{02AAEA51-B675-A2D0-F007-7BA625C0FD62}"/>
              </a:ext>
            </a:extLst>
          </p:cNvPr>
          <p:cNvSpPr>
            <a:spLocks noGrp="1"/>
          </p:cNvSpPr>
          <p:nvPr>
            <p:ph sz="quarter" idx="4"/>
          </p:nvPr>
        </p:nvSpPr>
        <p:spPr>
          <a:xfrm>
            <a:off x="6172200" y="1485107"/>
            <a:ext cx="5183188" cy="5007768"/>
          </a:xfrm>
          <a:solidFill>
            <a:srgbClr val="AE87D4"/>
          </a:solidFill>
        </p:spPr>
        <p:txBody>
          <a:bodyPr>
            <a:normAutofit/>
          </a:bodyPr>
          <a:lstStyle/>
          <a:p>
            <a:pPr marL="0" indent="0">
              <a:lnSpc>
                <a:spcPct val="150000"/>
              </a:lnSpc>
              <a:buNone/>
            </a:pPr>
            <a:r>
              <a:rPr lang="de-CH" sz="2600" b="1">
                <a:solidFill>
                  <a:schemeClr val="bg1"/>
                </a:solidFill>
                <a:latin typeface="Helvetica" pitchFamily="2" charset="0"/>
                <a:cs typeface="Arial" panose="020B0604020202020204" pitchFamily="34" charset="0"/>
              </a:rPr>
              <a:t>Outlook</a:t>
            </a:r>
            <a:endParaRPr lang="en-GB" sz="2200" b="1">
              <a:solidFill>
                <a:schemeClr val="bg1"/>
              </a:solidFill>
              <a:latin typeface="Helvetica" pitchFamily="2" charset="0"/>
              <a:cs typeface="Arial" panose="020B0604020202020204" pitchFamily="34" charset="0"/>
            </a:endParaRPr>
          </a:p>
          <a:p>
            <a:pPr>
              <a:lnSpc>
                <a:spcPct val="150000"/>
              </a:lnSpc>
            </a:pPr>
            <a:r>
              <a:rPr lang="en-GB" sz="1700">
                <a:solidFill>
                  <a:schemeClr val="bg1"/>
                </a:solidFill>
                <a:latin typeface="Helvetica" pitchFamily="2" charset="0"/>
                <a:cs typeface="Arial" panose="020B0604020202020204" pitchFamily="34" charset="0"/>
              </a:rPr>
              <a:t>Bringing it to life with the </a:t>
            </a:r>
            <a:r>
              <a:rPr lang="en-GB" sz="1700" err="1">
                <a:solidFill>
                  <a:schemeClr val="bg1"/>
                </a:solidFill>
                <a:latin typeface="Helvetica" pitchFamily="2" charset="0"/>
                <a:cs typeface="Arial" panose="020B0604020202020204" pitchFamily="34" charset="0"/>
              </a:rPr>
              <a:t>ImpactLab</a:t>
            </a:r>
            <a:r>
              <a:rPr lang="en-GB" sz="1700">
                <a:solidFill>
                  <a:schemeClr val="bg1"/>
                </a:solidFill>
                <a:latin typeface="Helvetica" pitchFamily="2" charset="0"/>
                <a:cs typeface="Arial" panose="020B0604020202020204" pitchFamily="34" charset="0"/>
              </a:rPr>
              <a:t> support</a:t>
            </a:r>
          </a:p>
          <a:p>
            <a:pPr>
              <a:lnSpc>
                <a:spcPct val="150000"/>
              </a:lnSpc>
            </a:pPr>
            <a:r>
              <a:rPr lang="en-GB" sz="1700">
                <a:solidFill>
                  <a:schemeClr val="bg1"/>
                </a:solidFill>
                <a:latin typeface="Helvetica" pitchFamily="2" charset="0"/>
                <a:cs typeface="Arial" panose="020B0604020202020204" pitchFamily="34" charset="0"/>
              </a:rPr>
              <a:t>Content-wise: </a:t>
            </a:r>
          </a:p>
          <a:p>
            <a:pPr lvl="1">
              <a:lnSpc>
                <a:spcPct val="150000"/>
              </a:lnSpc>
            </a:pPr>
            <a:r>
              <a:rPr lang="en-GB" sz="1700">
                <a:solidFill>
                  <a:schemeClr val="bg1"/>
                </a:solidFill>
                <a:latin typeface="Helvetica" pitchFamily="2" charset="0"/>
                <a:cs typeface="Arial" panose="020B0604020202020204" pitchFamily="34" charset="0"/>
              </a:rPr>
              <a:t>Further develop the MVP</a:t>
            </a:r>
          </a:p>
          <a:p>
            <a:pPr lvl="1">
              <a:lnSpc>
                <a:spcPct val="150000"/>
              </a:lnSpc>
            </a:pPr>
            <a:r>
              <a:rPr lang="en-GB" sz="1700">
                <a:solidFill>
                  <a:schemeClr val="bg1"/>
                </a:solidFill>
                <a:latin typeface="Helvetica" pitchFamily="2" charset="0"/>
                <a:cs typeface="Arial" panose="020B0604020202020204" pitchFamily="34" charset="0"/>
              </a:rPr>
              <a:t>Identify target audience &amp; area to start</a:t>
            </a:r>
          </a:p>
          <a:p>
            <a:pPr lvl="1">
              <a:lnSpc>
                <a:spcPct val="150000"/>
              </a:lnSpc>
            </a:pPr>
            <a:r>
              <a:rPr lang="en-GB" sz="1700">
                <a:solidFill>
                  <a:schemeClr val="bg1"/>
                </a:solidFill>
                <a:latin typeface="Helvetica" pitchFamily="2" charset="0"/>
                <a:cs typeface="Arial" panose="020B0604020202020204" pitchFamily="34" charset="0"/>
              </a:rPr>
              <a:t>Address the “trust” factor problem</a:t>
            </a:r>
            <a:endParaRPr lang="de-CH" sz="1700"/>
          </a:p>
        </p:txBody>
      </p:sp>
      <p:pic>
        <p:nvPicPr>
          <p:cNvPr id="3" name="Picture 2" descr="Logo&#10;&#10;Description automatically generated with medium confidence">
            <a:extLst>
              <a:ext uri="{FF2B5EF4-FFF2-40B4-BE49-F238E27FC236}">
                <a16:creationId xmlns:a16="http://schemas.microsoft.com/office/drawing/2014/main" id="{8B1BCC95-CF31-2EA5-4541-F482694C0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408" y="39515"/>
            <a:ext cx="1445592" cy="1445592"/>
          </a:xfrm>
          <a:prstGeom prst="rect">
            <a:avLst/>
          </a:prstGeom>
        </p:spPr>
      </p:pic>
      <p:pic>
        <p:nvPicPr>
          <p:cNvPr id="5" name="Picture 4" descr="A picture containing text, clock, clipart, sign&#10;&#10;Description automatically generated">
            <a:extLst>
              <a:ext uri="{FF2B5EF4-FFF2-40B4-BE49-F238E27FC236}">
                <a16:creationId xmlns:a16="http://schemas.microsoft.com/office/drawing/2014/main" id="{20179BF5-503F-E358-807E-713BAE45C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744538"/>
            <a:ext cx="2286000" cy="400050"/>
          </a:xfrm>
          <a:prstGeom prst="rect">
            <a:avLst/>
          </a:prstGeom>
        </p:spPr>
      </p:pic>
      <p:sp>
        <p:nvSpPr>
          <p:cNvPr id="11" name="Textfeld 10">
            <a:extLst>
              <a:ext uri="{FF2B5EF4-FFF2-40B4-BE49-F238E27FC236}">
                <a16:creationId xmlns:a16="http://schemas.microsoft.com/office/drawing/2014/main" id="{10F88F5F-A02E-7DA6-763D-8FA9471CD5DE}"/>
              </a:ext>
            </a:extLst>
          </p:cNvPr>
          <p:cNvSpPr txBox="1"/>
          <p:nvPr/>
        </p:nvSpPr>
        <p:spPr>
          <a:xfrm>
            <a:off x="12500811" y="39515"/>
            <a:ext cx="1888957" cy="1200329"/>
          </a:xfrm>
          <a:prstGeom prst="rect">
            <a:avLst/>
          </a:prstGeom>
          <a:solidFill>
            <a:schemeClr val="accent2"/>
          </a:solidFill>
        </p:spPr>
        <p:txBody>
          <a:bodyPr wrap="square" rtlCol="0">
            <a:spAutoFit/>
          </a:bodyPr>
          <a:lstStyle/>
          <a:p>
            <a:r>
              <a:rPr lang="de-CH"/>
              <a:t>Beat, 2 min </a:t>
            </a:r>
          </a:p>
          <a:p>
            <a:r>
              <a:rPr lang="de-CH"/>
              <a:t>(</a:t>
            </a:r>
            <a:r>
              <a:rPr lang="de-CH" err="1"/>
              <a:t>slide</a:t>
            </a:r>
            <a:r>
              <a:rPr lang="de-CH"/>
              <a:t> 8 &amp; 9)</a:t>
            </a:r>
          </a:p>
          <a:p>
            <a:endParaRPr lang="de-CH"/>
          </a:p>
          <a:p>
            <a:endParaRPr lang="de-CH"/>
          </a:p>
        </p:txBody>
      </p:sp>
    </p:spTree>
    <p:extLst>
      <p:ext uri="{BB962C8B-B14F-4D97-AF65-F5344CB8AC3E}">
        <p14:creationId xmlns:p14="http://schemas.microsoft.com/office/powerpoint/2010/main" val="30398422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c89a758-0473-4ecb-9504-a1ae1716d90c">
      <Terms xmlns="http://schemas.microsoft.com/office/infopath/2007/PartnerControls"/>
    </lcf76f155ced4ddcb4097134ff3c332f>
    <SharedWithUsers xmlns="a520f291-1504-42b5-b7f4-d64f1099dd01">
      <UserInfo>
        <DisplayName>Beat Obrist (s)</DisplayName>
        <AccountId>12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171EAD151EC90B4C9E11A3565E9131BD" ma:contentTypeVersion="12" ma:contentTypeDescription="Ein neues Dokument erstellen." ma:contentTypeScope="" ma:versionID="4c5b1a5492012c6ce74e615d529351ef">
  <xsd:schema xmlns:xsd="http://www.w3.org/2001/XMLSchema" xmlns:xs="http://www.w3.org/2001/XMLSchema" xmlns:p="http://schemas.microsoft.com/office/2006/metadata/properties" xmlns:ns2="9c89a758-0473-4ecb-9504-a1ae1716d90c" xmlns:ns3="a520f291-1504-42b5-b7f4-d64f1099dd01" targetNamespace="http://schemas.microsoft.com/office/2006/metadata/properties" ma:root="true" ma:fieldsID="3facaf0751b5ca6c96fe76a063baa04a" ns2:_="" ns3:_="">
    <xsd:import namespace="9c89a758-0473-4ecb-9504-a1ae1716d90c"/>
    <xsd:import namespace="a520f291-1504-42b5-b7f4-d64f1099dd0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89a758-0473-4ecb-9504-a1ae1716d9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7873907d-d049-4c15-acb6-7b8f2d6df67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20f291-1504-42b5-b7f4-d64f1099dd01"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DC6BC9-C36E-461D-AFC3-51AB52B15DD2}">
  <ds:schemaRefs>
    <ds:schemaRef ds:uri="http://schemas.microsoft.com/sharepoint/v3/contenttype/forms"/>
  </ds:schemaRefs>
</ds:datastoreItem>
</file>

<file path=customXml/itemProps2.xml><?xml version="1.0" encoding="utf-8"?>
<ds:datastoreItem xmlns:ds="http://schemas.openxmlformats.org/officeDocument/2006/customXml" ds:itemID="{BD123F07-5BC7-438F-B704-E959F36EE112}">
  <ds:schemaRefs>
    <ds:schemaRef ds:uri="a520f291-1504-42b5-b7f4-d64f1099dd01"/>
    <ds:schemaRef ds:uri="http://purl.org/dc/dcmitype/"/>
    <ds:schemaRef ds:uri="9c89a758-0473-4ecb-9504-a1ae1716d90c"/>
    <ds:schemaRef ds:uri="http://purl.org/dc/elements/1.1/"/>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7F23FCD-9837-40F9-8CEA-F42ADFA6E30B}">
  <ds:schemaRefs>
    <ds:schemaRef ds:uri="9c89a758-0473-4ecb-9504-a1ae1716d90c"/>
    <ds:schemaRef ds:uri="a520f291-1504-42b5-b7f4-d64f1099d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1632</Words>
  <Application>Microsoft Office PowerPoint</Application>
  <PresentationFormat>Widescreen</PresentationFormat>
  <Paragraphs>163</Paragraphs>
  <Slides>33</Slides>
  <Notes>10</Notes>
  <HiddenSlides>23</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Helvetica</vt:lpstr>
      <vt:lpstr>Outfit Black</vt:lpstr>
      <vt:lpstr>Outfit Light</vt:lpstr>
      <vt:lpstr>Times New Roman</vt:lpstr>
      <vt:lpstr>Office</vt:lpstr>
      <vt:lpstr>PowerPoint Presentation</vt:lpstr>
      <vt:lpstr>PowerPoint Presentation</vt:lpstr>
      <vt:lpstr>PowerPoint Presentation</vt:lpstr>
      <vt:lpstr>PowerPoint Presentation</vt:lpstr>
      <vt:lpstr>PowerPoint Presentation</vt:lpstr>
      <vt:lpstr>Pain points As-Is Process</vt:lpstr>
      <vt:lpstr>To-Be Automated Process</vt:lpstr>
      <vt:lpstr>How did we get here</vt:lpstr>
      <vt:lpstr>Way forward</vt:lpstr>
      <vt:lpstr>Thank you!</vt:lpstr>
      <vt:lpstr>PowerPoint Presentation</vt:lpstr>
      <vt:lpstr>PowerPoint Presentation</vt:lpstr>
      <vt:lpstr>What can Helpica do and how is the MVP at the moment?</vt:lpstr>
      <vt:lpstr>Storyline</vt:lpstr>
      <vt:lpstr>PowerPoint Presentation</vt:lpstr>
      <vt:lpstr>No Intro slide</vt:lpstr>
      <vt:lpstr>Intro from Video</vt:lpstr>
      <vt:lpstr>What can Helpica do and how is the MVP at the moment</vt:lpstr>
      <vt:lpstr>PowerPoint Presentation</vt:lpstr>
      <vt:lpstr>PowerPoint Presentation</vt:lpstr>
      <vt:lpstr>BUSINESS – FROM IDEA TO SOLUTION main business outputs IDEA, BM VP ? Marketing? MENTION METHODS WE USED</vt:lpstr>
      <vt:lpstr>GATHERING DATA – SURVEY, CONSLUSIONS, STAKEHOLDERS ENGAGEMENT</vt:lpstr>
      <vt:lpstr>HOW DID WE APPLY BABOK AND HOW IT HELPED US</vt:lpstr>
      <vt:lpstr>HOW DID WE documented the process?</vt:lpstr>
      <vt:lpstr>PROTOTYPE</vt:lpstr>
      <vt:lpstr>Development process – main outputs, obstacles, insights  </vt:lpstr>
      <vt:lpstr>MVP presentation</vt:lpstr>
      <vt:lpstr>Future state, impact and conclusion – agile methodology, agile team, tools, techniques laalalal</vt:lpstr>
      <vt:lpstr>PowerPoint Presentation</vt:lpstr>
      <vt:lpstr>PowerPoint Presentation</vt:lpstr>
      <vt:lpstr>Title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Marcel Winkelmann (s)</dc:creator>
  <cp:lastModifiedBy>Cassata, Sabrina [SYNEU]</cp:lastModifiedBy>
  <cp:revision>2</cp:revision>
  <dcterms:created xsi:type="dcterms:W3CDTF">2022-11-16T20:11:29Z</dcterms:created>
  <dcterms:modified xsi:type="dcterms:W3CDTF">2023-05-31T20:06:47Z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0x010100171EAD151EC90B4C9E11A3565E9131BD</vt:lpwstr>
  </property>
  <property fmtid="{D5CDD505-2E9C-101B-9397-08002B2CF9AE}" pid="3" name="MediaServiceImageTags">
    <vt:lpwstr/>
  </property>
</Properties>
</file>